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968" r:id="rId1"/>
  </p:sldMasterIdLst>
  <p:notesMasterIdLst>
    <p:notesMasterId r:id="rId9"/>
  </p:notesMasterIdLst>
  <p:handoutMasterIdLst>
    <p:handoutMasterId r:id="rId10"/>
  </p:handoutMasterIdLst>
  <p:sldIdLst>
    <p:sldId id="838" r:id="rId2"/>
    <p:sldId id="1160" r:id="rId3"/>
    <p:sldId id="1161" r:id="rId4"/>
    <p:sldId id="1137" r:id="rId5"/>
    <p:sldId id="1162" r:id="rId6"/>
    <p:sldId id="1166" r:id="rId7"/>
    <p:sldId id="1167" r:id="rId8"/>
  </p:sldIdLst>
  <p:sldSz cx="9144000" cy="5143500" type="screen16x9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ругина Ольга Павловна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A1A"/>
    <a:srgbClr val="95B3D7"/>
    <a:srgbClr val="FF0000"/>
    <a:srgbClr val="F2F2F2"/>
    <a:srgbClr val="4F81BD"/>
    <a:srgbClr val="FFCCCC"/>
    <a:srgbClr val="C0C0C0"/>
    <a:srgbClr val="0066A1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25" autoAdjust="0"/>
    <p:restoredTop sz="99857" autoAdjust="0"/>
  </p:normalViewPr>
  <p:slideViewPr>
    <p:cSldViewPr snapToGrid="0">
      <p:cViewPr varScale="1">
        <p:scale>
          <a:sx n="88" d="100"/>
          <a:sy n="88" d="100"/>
        </p:scale>
        <p:origin x="960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109" d="100"/>
          <a:sy n="109" d="100"/>
        </p:scale>
        <p:origin x="-336" y="-96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&#1050;&#1072;&#1088;&#1072;&#1089;&#1077;&#1074;&#1072;&#1054;&#1040;\&#1076;&#1080;&#1089;&#1082;%20&#1044;\&#1090;&#1086;&#1083;&#1100;&#1082;&#1086;%20&#1053;&#1072;&#1089;&#1090;&#1100;&#1082;&#1080;&#1085;&#1099;%20&#1087;&#1072;&#1087;&#1082;&#1080;\&#1072;&#1082;&#1090;&#1091;&#1072;&#1083;&#1100;&#1085;&#1072;&#1103;%20&#1087;&#1072;&#1087;&#1082;&#1072;%20&#1074;&#1089;&#1077;%20&#1080;%20&#1089;&#1088;&#1072;&#1079;&#1091;\&#1047;&#1072;&#1088;&#1087;&#1083;&#1072;&#1090;&#1072;%20&#1087;&#1086;%20&#1042;&#1044;%202014\&#1056;&#1077;&#1081;&#1090;&#1080;&#1085;&#1075;&#1080;\&#1056;&#1077;&#1081;&#1090;&#1080;&#1085;&#1075;%20(2%20&#1084;&#1077;&#1089;%202018)%20&#1048;&#1058;&#1054;&#1043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&#1050;&#1072;&#1088;&#1072;&#1089;&#1077;&#1074;&#1072;&#1054;&#1040;\&#1076;&#1080;&#1089;&#1082;%20&#1044;\&#1090;&#1086;&#1083;&#1100;&#1082;&#1086;%20&#1053;&#1072;&#1089;&#1090;&#1100;&#1082;&#1080;&#1085;&#1099;%20&#1087;&#1072;&#1087;&#1082;&#1080;\&#1072;&#1082;&#1090;&#1091;&#1072;&#1083;&#1100;&#1085;&#1072;&#1103;%20&#1087;&#1072;&#1087;&#1082;&#1072;%20&#1074;&#1089;&#1077;%20&#1080;%20&#1089;&#1088;&#1072;&#1079;&#1091;\&#1047;&#1072;&#1088;&#1087;&#1083;&#1072;&#1090;&#1072;%20&#1087;&#1086;%20&#1042;&#1044;%202014\&#1056;&#1077;&#1081;&#1090;&#1080;&#1085;&#1075;&#1080;\&#1056;&#1077;&#1081;&#1090;&#1080;&#1085;&#1075;%20(2%20&#1084;&#1077;&#1089;%202018)%20&#1048;&#1058;&#1054;&#104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014938432979006E-2"/>
          <c:y val="0.25245238316171337"/>
          <c:w val="0.90597012313404202"/>
          <c:h val="0.50170716889017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5B3D7"/>
              </a:solidFill>
            </c:spPr>
            <c:extLst>
              <c:ext xmlns:c16="http://schemas.microsoft.com/office/drawing/2014/chart" uri="{C3380CC4-5D6E-409C-BE32-E72D297353CC}">
                <c16:uniqueId val="{00000000-8DE9-4119-8C0C-4E066A6F48F0}"/>
              </c:ext>
            </c:extLst>
          </c:dPt>
          <c:dPt>
            <c:idx val="1"/>
            <c:invertIfNegative val="0"/>
            <c:bubble3D val="0"/>
            <c:spPr>
              <a:solidFill>
                <a:srgbClr val="0066A1"/>
              </a:solidFill>
            </c:spPr>
            <c:extLst>
              <c:ext xmlns:c16="http://schemas.microsoft.com/office/drawing/2014/chart" uri="{C3380CC4-5D6E-409C-BE32-E72D297353CC}">
                <c16:uniqueId val="{00000001-8DE9-4119-8C0C-4E066A6F48F0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dirty="0" smtClean="0"/>
                      <a:t>324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DE9-4119-8C0C-4E066A6F48F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dirty="0" smtClean="0"/>
                      <a:t>033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DE9-4119-8C0C-4E066A6F48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4 мес. 2017</c:v>
                </c:pt>
                <c:pt idx="1">
                  <c:v>4 мес.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1324</c:v>
                </c:pt>
                <c:pt idx="1">
                  <c:v>1033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9-4119-8C0C-4E066A6F48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axId val="141722368"/>
        <c:axId val="141723904"/>
      </c:barChart>
      <c:catAx>
        <c:axId val="14172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41723904"/>
        <c:crosses val="autoZero"/>
        <c:auto val="1"/>
        <c:lblAlgn val="ctr"/>
        <c:lblOffset val="100"/>
        <c:noMultiLvlLbl val="0"/>
      </c:catAx>
      <c:valAx>
        <c:axId val="1417239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41722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Verdana" pitchFamily="34" charset="0"/>
          <a:ea typeface="Verdana" pitchFamily="34" charset="0"/>
          <a:cs typeface="Verdana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535993740219103E-2"/>
          <c:y val="0.10301983627511246"/>
          <c:w val="0.90280315830596358"/>
          <c:h val="0.672064761799559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66A1"/>
              </a:solidFill>
            </c:spPr>
            <c:extLst>
              <c:ext xmlns:c16="http://schemas.microsoft.com/office/drawing/2014/chart" uri="{C3380CC4-5D6E-409C-BE32-E72D297353CC}">
                <c16:uniqueId val="{00000000-0F1A-4B0A-8E3A-C196D7038D2B}"/>
              </c:ext>
            </c:extLst>
          </c:dPt>
          <c:cat>
            <c:strRef>
              <c:f>Лист1!$A$2:$A$3</c:f>
              <c:strCache>
                <c:ptCount val="2"/>
                <c:pt idx="0">
                  <c:v>4 мес. 2017</c:v>
                </c:pt>
                <c:pt idx="1">
                  <c:v>4 мес. 2018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42.8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1A-4B0A-8E3A-C196D7038D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41946880"/>
        <c:axId val="141680640"/>
      </c:barChart>
      <c:catAx>
        <c:axId val="14194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ru-RU"/>
          </a:p>
        </c:txPr>
        <c:crossAx val="141680640"/>
        <c:crosses val="autoZero"/>
        <c:auto val="1"/>
        <c:lblAlgn val="ctr"/>
        <c:lblOffset val="100"/>
        <c:noMultiLvlLbl val="0"/>
      </c:catAx>
      <c:valAx>
        <c:axId val="141680640"/>
        <c:scaling>
          <c:orientation val="minMax"/>
          <c:min val="35"/>
        </c:scaling>
        <c:delete val="1"/>
        <c:axPos val="l"/>
        <c:numFmt formatCode="0.0" sourceLinked="1"/>
        <c:majorTickMark val="out"/>
        <c:minorTickMark val="none"/>
        <c:tickLblPos val="none"/>
        <c:crossAx val="141946880"/>
        <c:crosses val="autoZero"/>
        <c:crossBetween val="between"/>
        <c:majorUnit val="0.5"/>
      </c:valAx>
      <c:spPr>
        <a:noFill/>
        <a:ln w="2536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Verdana" pitchFamily="34" charset="0"/>
          <a:ea typeface="Verdana" pitchFamily="34" charset="0"/>
          <a:cs typeface="Verdana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43486423319224743"/>
          <c:w val="0.9691965390169085"/>
          <c:h val="0.401187467325058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66A1"/>
              </a:solidFill>
            </c:spPr>
            <c:extLst>
              <c:ext xmlns:c16="http://schemas.microsoft.com/office/drawing/2014/chart" uri="{C3380CC4-5D6E-409C-BE32-E72D297353CC}">
                <c16:uniqueId val="{00000000-976D-4811-B974-68B0AFC2E5C0}"/>
              </c:ext>
            </c:extLst>
          </c:dPt>
          <c:dLbls>
            <c:dLbl>
              <c:idx val="0"/>
              <c:layout>
                <c:manualLayout>
                  <c:x val="-1.5401730491545643E-2"/>
                  <c:y val="-9.23146736198618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76D-4811-B974-68B0AFC2E5C0}"/>
                </c:ext>
              </c:extLst>
            </c:dLbl>
            <c:dLbl>
              <c:idx val="1"/>
              <c:layout>
                <c:manualLayout>
                  <c:x val="4.6205191474636774E-2"/>
                  <c:y val="-7.91268631027387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76D-4811-B974-68B0AFC2E5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4 мес. 2017</c:v>
                </c:pt>
                <c:pt idx="1">
                  <c:v>4 мес.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4035</c:v>
                </c:pt>
                <c:pt idx="1">
                  <c:v>4054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6D-4811-B974-68B0AFC2E5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41966720"/>
        <c:axId val="141989376"/>
      </c:barChart>
      <c:catAx>
        <c:axId val="141966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41989376"/>
        <c:crosses val="autoZero"/>
        <c:auto val="1"/>
        <c:lblAlgn val="ctr"/>
        <c:lblOffset val="100"/>
        <c:noMultiLvlLbl val="0"/>
      </c:catAx>
      <c:valAx>
        <c:axId val="141989376"/>
        <c:scaling>
          <c:orientation val="minMax"/>
          <c:min val="3800"/>
        </c:scaling>
        <c:delete val="1"/>
        <c:axPos val="l"/>
        <c:numFmt formatCode="General" sourceLinked="1"/>
        <c:majorTickMark val="out"/>
        <c:minorTickMark val="none"/>
        <c:tickLblPos val="none"/>
        <c:crossAx val="141966720"/>
        <c:crosses val="autoZero"/>
        <c:crossBetween val="between"/>
      </c:valAx>
      <c:spPr>
        <a:noFill/>
        <a:ln w="2536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Verdana" pitchFamily="34" charset="0"/>
          <a:ea typeface="Verdana" pitchFamily="34" charset="0"/>
          <a:cs typeface="Verdana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20558174269735841"/>
          <c:w val="0.9842039800995025"/>
          <c:h val="0.57013936113724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66A1"/>
              </a:solidFill>
            </c:spPr>
            <c:extLst>
              <c:ext xmlns:c16="http://schemas.microsoft.com/office/drawing/2014/chart" uri="{C3380CC4-5D6E-409C-BE32-E72D297353CC}">
                <c16:uniqueId val="{00000000-56BC-43D4-851A-C7B07E2B01C7}"/>
              </c:ext>
            </c:extLst>
          </c:dPt>
          <c:cat>
            <c:strRef>
              <c:f>Лист1!$A$2:$A$3</c:f>
              <c:strCache>
                <c:ptCount val="2"/>
                <c:pt idx="0">
                  <c:v>4 мес. 2017</c:v>
                </c:pt>
                <c:pt idx="1">
                  <c:v>4 мес.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2184</c:v>
                </c:pt>
                <c:pt idx="1">
                  <c:v>2190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BC-43D4-851A-C7B07E2B01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42037376"/>
        <c:axId val="142038912"/>
      </c:barChart>
      <c:catAx>
        <c:axId val="142037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42038912"/>
        <c:crosses val="autoZero"/>
        <c:auto val="1"/>
        <c:lblAlgn val="ctr"/>
        <c:lblOffset val="100"/>
        <c:noMultiLvlLbl val="0"/>
      </c:catAx>
      <c:valAx>
        <c:axId val="142038912"/>
        <c:scaling>
          <c:orientation val="minMax"/>
          <c:min val="1900"/>
        </c:scaling>
        <c:delete val="1"/>
        <c:axPos val="l"/>
        <c:numFmt formatCode="General" sourceLinked="1"/>
        <c:majorTickMark val="out"/>
        <c:minorTickMark val="none"/>
        <c:tickLblPos val="none"/>
        <c:crossAx val="142037376"/>
        <c:crosses val="autoZero"/>
        <c:crossBetween val="between"/>
      </c:valAx>
      <c:spPr>
        <a:noFill/>
        <a:ln w="2536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Verdana" pitchFamily="34" charset="0"/>
          <a:ea typeface="Verdana" pitchFamily="34" charset="0"/>
          <a:cs typeface="Verdana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310247477868249E-2"/>
          <c:y val="0"/>
          <c:w val="0.91034370129028508"/>
          <c:h val="0.8119118888434309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Промышленность - всего 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66-4097-AE14-2E813E6D40F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66-4097-AE14-2E813E6D40F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66-4097-AE14-2E813E6D40F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66-4097-AE14-2E813E6D40F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D66-4097-AE14-2E813E6D40F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66-4097-AE14-2E813E6D40F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66-4097-AE14-2E813E6D40F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D66-4097-AE14-2E813E6D40F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D66-4097-AE14-2E813E6D40F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D66-4097-AE14-2E813E6D40F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D66-4097-AE14-2E813E6D40F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D66-4097-AE14-2E813E6D40F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D66-4097-AE14-2E813E6D40F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D66-4097-AE14-2E813E6D40F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D66-4097-AE14-2E813E6D40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0066A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Лист1!$A$2:$A$17</c:f>
              <c:numCache>
                <c:formatCode>0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mmm/yy">
                  <c:v>43160</c:v>
                </c:pt>
              </c:numCache>
            </c:numRef>
          </c:cat>
          <c:val>
            <c:numRef>
              <c:f>Лист1!$B$2:$B$17</c:f>
              <c:numCache>
                <c:formatCode>0.00</c:formatCode>
                <c:ptCount val="16"/>
                <c:pt idx="0">
                  <c:v>1</c:v>
                </c:pt>
                <c:pt idx="1">
                  <c:v>1.288</c:v>
                </c:pt>
                <c:pt idx="2">
                  <c:v>1.4605919999999977</c:v>
                </c:pt>
                <c:pt idx="3">
                  <c:v>1.6124935680000001</c:v>
                </c:pt>
                <c:pt idx="4">
                  <c:v>2.0172294535679995</c:v>
                </c:pt>
                <c:pt idx="5">
                  <c:v>1.8760233918182401</c:v>
                </c:pt>
                <c:pt idx="6">
                  <c:v>2.1367906432809756</c:v>
                </c:pt>
                <c:pt idx="7">
                  <c:v>2.4936346807088987</c:v>
                </c:pt>
                <c:pt idx="8">
                  <c:v>2.7928708423939672</c:v>
                </c:pt>
                <c:pt idx="9">
                  <c:v>2.9353072553560602</c:v>
                </c:pt>
                <c:pt idx="10">
                  <c:v>3.0439136238042326</c:v>
                </c:pt>
                <c:pt idx="11">
                  <c:v>3.2235045276086867</c:v>
                </c:pt>
                <c:pt idx="12">
                  <c:v>3.5671301102517692</c:v>
                </c:pt>
                <c:pt idx="13">
                  <c:v>3.8314544514214237</c:v>
                </c:pt>
                <c:pt idx="14">
                  <c:v>4.1521471890053965</c:v>
                </c:pt>
                <c:pt idx="15">
                  <c:v>4.1633579864157015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4D66-4097-AE14-2E813E6D40F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Производство дизельного топлива</c:v>
                </c:pt>
              </c:strCache>
            </c:strRef>
          </c:tx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D66-4097-AE14-2E813E6D40F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D66-4097-AE14-2E813E6D40F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D66-4097-AE14-2E813E6D40F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D66-4097-AE14-2E813E6D40F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D66-4097-AE14-2E813E6D40F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D66-4097-AE14-2E813E6D40F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D66-4097-AE14-2E813E6D40F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D66-4097-AE14-2E813E6D40F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D66-4097-AE14-2E813E6D40F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D66-4097-AE14-2E813E6D40F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D66-4097-AE14-2E813E6D40F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D66-4097-AE14-2E813E6D40F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D66-4097-AE14-2E813E6D40F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D66-4097-AE14-2E813E6D40F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D66-4097-AE14-2E813E6D40F8}"/>
                </c:ext>
              </c:extLst>
            </c:dLbl>
            <c:dLbl>
              <c:idx val="15"/>
              <c:layout>
                <c:manualLayout>
                  <c:x val="0"/>
                  <c:y val="-3.2885026696427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4D66-4097-AE14-2E813E6D40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Лист1!$A$2:$A$17</c:f>
              <c:numCache>
                <c:formatCode>0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mmm/yy">
                  <c:v>43160</c:v>
                </c:pt>
              </c:numCache>
            </c:numRef>
          </c:cat>
          <c:val>
            <c:numRef>
              <c:f>Лист1!$C$2:$C$17</c:f>
              <c:numCache>
                <c:formatCode>0.00</c:formatCode>
                <c:ptCount val="16"/>
                <c:pt idx="0">
                  <c:v>1</c:v>
                </c:pt>
                <c:pt idx="1">
                  <c:v>1.6970000000000001</c:v>
                </c:pt>
                <c:pt idx="2">
                  <c:v>2.2960409999999967</c:v>
                </c:pt>
                <c:pt idx="3">
                  <c:v>2.2133835240000002</c:v>
                </c:pt>
                <c:pt idx="4">
                  <c:v>3.4993593514439998</c:v>
                </c:pt>
                <c:pt idx="5">
                  <c:v>2.0226297051346318</c:v>
                </c:pt>
                <c:pt idx="6">
                  <c:v>3.2564338252667575</c:v>
                </c:pt>
                <c:pt idx="7">
                  <c:v>3.7807196711347055</c:v>
                </c:pt>
                <c:pt idx="8">
                  <c:v>4.8431018987235577</c:v>
                </c:pt>
                <c:pt idx="9">
                  <c:v>5.3516275980895314</c:v>
                </c:pt>
                <c:pt idx="10">
                  <c:v>5.480066660443689</c:v>
                </c:pt>
                <c:pt idx="11">
                  <c:v>5.5184271270667855</c:v>
                </c:pt>
                <c:pt idx="12">
                  <c:v>5.9466570721271763</c:v>
                </c:pt>
                <c:pt idx="13">
                  <c:v>5.9597397176858484</c:v>
                </c:pt>
                <c:pt idx="14">
                  <c:v>6.9228336560638795</c:v>
                </c:pt>
                <c:pt idx="15">
                  <c:v>6.9346024732791962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4D66-4097-AE14-2E813E6D40F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Электроэнергетика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D66-4097-AE14-2E813E6D40F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D66-4097-AE14-2E813E6D40F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4D66-4097-AE14-2E813E6D40F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4D66-4097-AE14-2E813E6D40F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4D66-4097-AE14-2E813E6D40F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4D66-4097-AE14-2E813E6D40F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4D66-4097-AE14-2E813E6D40F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4D66-4097-AE14-2E813E6D40F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4D66-4097-AE14-2E813E6D40F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4D66-4097-AE14-2E813E6D40F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4D66-4097-AE14-2E813E6D40F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4D66-4097-AE14-2E813E6D40F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4D66-4097-AE14-2E813E6D40F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4D66-4097-AE14-2E813E6D40F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4D66-4097-AE14-2E813E6D40F8}"/>
                </c:ext>
              </c:extLst>
            </c:dLbl>
            <c:dLbl>
              <c:idx val="15"/>
              <c:layout>
                <c:manualLayout>
                  <c:x val="0"/>
                  <c:y val="-1.6844131305706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0-4D66-4097-AE14-2E813E6D40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Лист1!$A$2:$A$17</c:f>
              <c:numCache>
                <c:formatCode>0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mmm/yy">
                  <c:v>43160</c:v>
                </c:pt>
              </c:numCache>
            </c:numRef>
          </c:cat>
          <c:val>
            <c:numRef>
              <c:f>Лист1!$D$2:$D$17</c:f>
              <c:numCache>
                <c:formatCode>0.00</c:formatCode>
                <c:ptCount val="16"/>
                <c:pt idx="0">
                  <c:v>1</c:v>
                </c:pt>
                <c:pt idx="1">
                  <c:v>1.125</c:v>
                </c:pt>
                <c:pt idx="2">
                  <c:v>1.254375</c:v>
                </c:pt>
                <c:pt idx="3">
                  <c:v>1.3773037499999998</c:v>
                </c:pt>
                <c:pt idx="4">
                  <c:v>1.5838993124999949</c:v>
                </c:pt>
                <c:pt idx="5">
                  <c:v>1.8468265983749972</c:v>
                </c:pt>
                <c:pt idx="6">
                  <c:v>2.1718680796889953</c:v>
                </c:pt>
                <c:pt idx="7">
                  <c:v>2.4715858746860797</c:v>
                </c:pt>
                <c:pt idx="8">
                  <c:v>2.5234891780544886</c:v>
                </c:pt>
                <c:pt idx="9">
                  <c:v>2.6597575936694309</c:v>
                </c:pt>
                <c:pt idx="10">
                  <c:v>2.8246625644769359</c:v>
                </c:pt>
                <c:pt idx="11">
                  <c:v>2.9630710301363092</c:v>
                </c:pt>
                <c:pt idx="12">
                  <c:v>3.1906348852507742</c:v>
                </c:pt>
                <c:pt idx="13">
                  <c:v>3.3495285025362631</c:v>
                </c:pt>
                <c:pt idx="14">
                  <c:v>3.5846654034143044</c:v>
                </c:pt>
                <c:pt idx="15">
                  <c:v>3.5642328106148469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1-4D66-4097-AE14-2E813E6D40F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Угольная промышленность**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4D66-4097-AE14-2E813E6D40F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4D66-4097-AE14-2E813E6D40F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4D66-4097-AE14-2E813E6D40F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4D66-4097-AE14-2E813E6D40F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4D66-4097-AE14-2E813E6D40F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4D66-4097-AE14-2E813E6D40F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4D66-4097-AE14-2E813E6D40F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4D66-4097-AE14-2E813E6D40F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4D66-4097-AE14-2E813E6D40F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4D66-4097-AE14-2E813E6D40F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4D66-4097-AE14-2E813E6D40F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4D66-4097-AE14-2E813E6D40F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4D66-4097-AE14-2E813E6D40F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4D66-4097-AE14-2E813E6D40F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4D66-4097-AE14-2E813E6D40F8}"/>
                </c:ext>
              </c:extLst>
            </c:dLbl>
            <c:dLbl>
              <c:idx val="15"/>
              <c:layout>
                <c:manualLayout>
                  <c:x val="0"/>
                  <c:y val="1.64425133482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1-4D66-4097-AE14-2E813E6D40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accent3">
                        <a:lumMod val="7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Лист1!$A$2:$A$17</c:f>
              <c:numCache>
                <c:formatCode>0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mmm/yy">
                  <c:v>43160</c:v>
                </c:pt>
              </c:numCache>
            </c:numRef>
          </c:cat>
          <c:val>
            <c:numRef>
              <c:f>Лист1!$E$2:$E$17</c:f>
              <c:numCache>
                <c:formatCode>0.00</c:formatCode>
                <c:ptCount val="16"/>
                <c:pt idx="0">
                  <c:v>1</c:v>
                </c:pt>
                <c:pt idx="1">
                  <c:v>1.51</c:v>
                </c:pt>
                <c:pt idx="2">
                  <c:v>1.799919999999998</c:v>
                </c:pt>
                <c:pt idx="3">
                  <c:v>1.7045242399999971</c:v>
                </c:pt>
                <c:pt idx="4">
                  <c:v>2.1204281545599999</c:v>
                </c:pt>
                <c:pt idx="5">
                  <c:v>3.0937046775030401</c:v>
                </c:pt>
                <c:pt idx="6">
                  <c:v>2.5739622916825291</c:v>
                </c:pt>
                <c:pt idx="7">
                  <c:v>3.7425411721064012</c:v>
                </c:pt>
                <c:pt idx="8">
                  <c:v>4.6257808887234981</c:v>
                </c:pt>
                <c:pt idx="9">
                  <c:v>3.8070176714194459</c:v>
                </c:pt>
                <c:pt idx="10">
                  <c:v>3.6166667878484735</c:v>
                </c:pt>
                <c:pt idx="11">
                  <c:v>3.7975001272408972</c:v>
                </c:pt>
                <c:pt idx="12">
                  <c:v>4.3325678951691424</c:v>
                </c:pt>
                <c:pt idx="13">
                  <c:v>6.3727741170042878</c:v>
                </c:pt>
                <c:pt idx="14">
                  <c:v>6.3523812398298745</c:v>
                </c:pt>
                <c:pt idx="15">
                  <c:v>6.8491374527845714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2-4D66-4097-AE14-2E813E6D40F8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Черная металлургия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4D66-4097-AE14-2E813E6D40F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4D66-4097-AE14-2E813E6D40F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4D66-4097-AE14-2E813E6D40F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4D66-4097-AE14-2E813E6D40F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4D66-4097-AE14-2E813E6D40F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4D66-4097-AE14-2E813E6D40F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4D66-4097-AE14-2E813E6D40F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4D66-4097-AE14-2E813E6D40F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4D66-4097-AE14-2E813E6D40F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4D66-4097-AE14-2E813E6D40F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4D66-4097-AE14-2E813E6D40F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4D66-4097-AE14-2E813E6D40F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4D66-4097-AE14-2E813E6D40F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0-4D66-4097-AE14-2E813E6D40F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4D66-4097-AE14-2E813E6D40F8}"/>
                </c:ext>
              </c:extLst>
            </c:dLbl>
            <c:dLbl>
              <c:idx val="15"/>
              <c:layout>
                <c:manualLayout>
                  <c:x val="0"/>
                  <c:y val="-1.6844131305706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2-4D66-4097-AE14-2E813E6D40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accent6">
                        <a:lumMod val="7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Лист1!$A$2:$A$17</c:f>
              <c:numCache>
                <c:formatCode>0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mmm/yy">
                  <c:v>43160</c:v>
                </c:pt>
              </c:numCache>
            </c:numRef>
          </c:cat>
          <c:val>
            <c:numRef>
              <c:f>Лист1!$F$2:$F$17</c:f>
              <c:numCache>
                <c:formatCode>0.00</c:formatCode>
                <c:ptCount val="16"/>
                <c:pt idx="0">
                  <c:v>1</c:v>
                </c:pt>
                <c:pt idx="1">
                  <c:v>1.595</c:v>
                </c:pt>
                <c:pt idx="2">
                  <c:v>1.5646949999999979</c:v>
                </c:pt>
                <c:pt idx="3">
                  <c:v>1.747764314999996</c:v>
                </c:pt>
                <c:pt idx="4">
                  <c:v>1.9242885108150025</c:v>
                </c:pt>
                <c:pt idx="5">
                  <c:v>2.2456446921211048</c:v>
                </c:pt>
                <c:pt idx="6">
                  <c:v>2.1131516552859635</c:v>
                </c:pt>
                <c:pt idx="7">
                  <c:v>2.5949502326911582</c:v>
                </c:pt>
                <c:pt idx="8">
                  <c:v>2.9037493103814058</c:v>
                </c:pt>
                <c:pt idx="9">
                  <c:v>2.6133743793432647</c:v>
                </c:pt>
                <c:pt idx="10">
                  <c:v>2.6029208818258942</c:v>
                </c:pt>
                <c:pt idx="11">
                  <c:v>2.99075609321795</c:v>
                </c:pt>
                <c:pt idx="12">
                  <c:v>3.251550024546555</c:v>
                </c:pt>
                <c:pt idx="13">
                  <c:v>4.1392231812477807</c:v>
                </c:pt>
                <c:pt idx="14">
                  <c:v>4.3428729617651465</c:v>
                </c:pt>
                <c:pt idx="15">
                  <c:v>4.6390568977575368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3-4D66-4097-AE14-2E813E6D40F8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Железнодорожный тариф</c:v>
                </c:pt>
              </c:strCache>
            </c:strRef>
          </c:tx>
          <c:spPr>
            <a:ln>
              <a:solidFill>
                <a:srgbClr val="E21A1A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4D66-4097-AE14-2E813E6D40F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4D66-4097-AE14-2E813E6D40F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6-4D66-4097-AE14-2E813E6D40F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7-4D66-4097-AE14-2E813E6D40F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8-4D66-4097-AE14-2E813E6D40F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9-4D66-4097-AE14-2E813E6D40F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A-4D66-4097-AE14-2E813E6D40F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B-4D66-4097-AE14-2E813E6D40F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C-4D66-4097-AE14-2E813E6D40F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D-4D66-4097-AE14-2E813E6D40F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E-4D66-4097-AE14-2E813E6D40F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F-4D66-4097-AE14-2E813E6D40F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0-4D66-4097-AE14-2E813E6D40F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1-4D66-4097-AE14-2E813E6D40F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2-4D66-4097-AE14-2E813E6D40F8}"/>
                </c:ext>
              </c:extLst>
            </c:dLbl>
            <c:dLbl>
              <c:idx val="15"/>
              <c:layout>
                <c:manualLayout>
                  <c:x val="0"/>
                  <c:y val="2.3581783827989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63-4D66-4097-AE14-2E813E6D40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E21A1A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Лист1!$A$2:$A$17</c:f>
              <c:numCache>
                <c:formatCode>0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mmm/yy">
                  <c:v>43160</c:v>
                </c:pt>
              </c:numCache>
            </c:numRef>
          </c:cat>
          <c:val>
            <c:numRef>
              <c:f>Лист1!$G$2:$G$17</c:f>
              <c:numCache>
                <c:formatCode>0.00</c:formatCode>
                <c:ptCount val="16"/>
                <c:pt idx="0">
                  <c:v>1</c:v>
                </c:pt>
                <c:pt idx="1">
                  <c:v>1.1200000000000001</c:v>
                </c:pt>
                <c:pt idx="2">
                  <c:v>1.2633599999999998</c:v>
                </c:pt>
                <c:pt idx="3">
                  <c:v>1.3581120000000022</c:v>
                </c:pt>
                <c:pt idx="4">
                  <c:v>1.46676096</c:v>
                </c:pt>
                <c:pt idx="5">
                  <c:v>1.7762475225600027</c:v>
                </c:pt>
                <c:pt idx="6">
                  <c:v>1.9716347500415998</c:v>
                </c:pt>
                <c:pt idx="7">
                  <c:v>2.1569684165455065</c:v>
                </c:pt>
                <c:pt idx="8">
                  <c:v>2.329525889869152</c:v>
                </c:pt>
                <c:pt idx="9">
                  <c:v>2.4692974432613011</c:v>
                </c:pt>
                <c:pt idx="10">
                  <c:v>2.6421482642895922</c:v>
                </c:pt>
                <c:pt idx="11">
                  <c:v>2.6421482642895922</c:v>
                </c:pt>
                <c:pt idx="12">
                  <c:v>2.9063630907185507</c:v>
                </c:pt>
                <c:pt idx="13">
                  <c:v>3.1679357688832264</c:v>
                </c:pt>
                <c:pt idx="14">
                  <c:v>3.2946531996385455</c:v>
                </c:pt>
                <c:pt idx="15">
                  <c:v>3.474211799018847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4-4D66-4097-AE14-2E813E6D40F8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Доходная ставка ОАО "РЖД" на 10 т-км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5-4D66-4097-AE14-2E813E6D40F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6-4D66-4097-AE14-2E813E6D40F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7-4D66-4097-AE14-2E813E6D40F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8-4D66-4097-AE14-2E813E6D40F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9-4D66-4097-AE14-2E813E6D40F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A-4D66-4097-AE14-2E813E6D40F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B-4D66-4097-AE14-2E813E6D40F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C-4D66-4097-AE14-2E813E6D40F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D-4D66-4097-AE14-2E813E6D40F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E-4D66-4097-AE14-2E813E6D40F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F-4D66-4097-AE14-2E813E6D40F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0-4D66-4097-AE14-2E813E6D40F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1-4D66-4097-AE14-2E813E6D40F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2-4D66-4097-AE14-2E813E6D40F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3-4D66-4097-AE14-2E813E6D40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accent2">
                        <a:lumMod val="50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Лист1!$A$2:$A$17</c:f>
              <c:numCache>
                <c:formatCode>0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 formatCode="General">
                  <c:v>2015</c:v>
                </c:pt>
                <c:pt idx="13" formatCode="General">
                  <c:v>2016</c:v>
                </c:pt>
                <c:pt idx="14" formatCode="General">
                  <c:v>2017</c:v>
                </c:pt>
                <c:pt idx="15" formatCode="mmm/yy">
                  <c:v>43160</c:v>
                </c:pt>
              </c:numCache>
            </c:numRef>
          </c:cat>
          <c:val>
            <c:numRef>
              <c:f>Лист1!$H$2:$H$17</c:f>
              <c:numCache>
                <c:formatCode>0.00</c:formatCode>
                <c:ptCount val="16"/>
                <c:pt idx="0">
                  <c:v>1</c:v>
                </c:pt>
                <c:pt idx="1">
                  <c:v>1.0409999999999977</c:v>
                </c:pt>
                <c:pt idx="2">
                  <c:v>1.1107469999999999</c:v>
                </c:pt>
                <c:pt idx="3">
                  <c:v>1.062984879</c:v>
                </c:pt>
                <c:pt idx="4">
                  <c:v>1.1097562136760002</c:v>
                </c:pt>
                <c:pt idx="5">
                  <c:v>1.2185123226162504</c:v>
                </c:pt>
                <c:pt idx="6">
                  <c:v>1.2794379387470607</c:v>
                </c:pt>
                <c:pt idx="7">
                  <c:v>1.4355293672741984</c:v>
                </c:pt>
                <c:pt idx="8">
                  <c:v>1.4412714847432992</c:v>
                </c:pt>
                <c:pt idx="9">
                  <c:v>1.4873921722550838</c:v>
                </c:pt>
                <c:pt idx="10">
                  <c:v>1.4859047800828264</c:v>
                </c:pt>
                <c:pt idx="11">
                  <c:v>1.4413276366803438</c:v>
                </c:pt>
                <c:pt idx="12">
                  <c:v>1.4867279063307943</c:v>
                </c:pt>
                <c:pt idx="13">
                  <c:v>1.5302129679502969</c:v>
                </c:pt>
                <c:pt idx="14">
                  <c:v>1.5516602612551882</c:v>
                </c:pt>
                <c:pt idx="15">
                  <c:v>1.5579229881851078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74-4D66-4097-AE14-2E813E6D40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332288"/>
        <c:axId val="142333824"/>
      </c:lineChart>
      <c:catAx>
        <c:axId val="14233228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ru-RU"/>
          </a:p>
        </c:txPr>
        <c:crossAx val="142333824"/>
        <c:crosses val="autoZero"/>
        <c:auto val="1"/>
        <c:lblAlgn val="ctr"/>
        <c:lblOffset val="100"/>
        <c:noMultiLvlLbl val="0"/>
      </c:catAx>
      <c:valAx>
        <c:axId val="142333824"/>
        <c:scaling>
          <c:orientation val="minMax"/>
          <c:min val="1"/>
        </c:scaling>
        <c:delete val="1"/>
        <c:axPos val="l"/>
        <c:numFmt formatCode="0.00" sourceLinked="1"/>
        <c:majorTickMark val="out"/>
        <c:minorTickMark val="none"/>
        <c:tickLblPos val="none"/>
        <c:crossAx val="1423322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"/>
          <c:y val="8.7475393700787527E-3"/>
          <c:w val="0.77748514406709268"/>
          <c:h val="0.20144224246083337"/>
        </c:manualLayout>
      </c:layout>
      <c:overlay val="0"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187878330250409E-2"/>
          <c:y val="0.26689383587613169"/>
          <c:w val="0.98311411597173093"/>
          <c:h val="0.262582279760855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графиков'!$I$8</c:f>
              <c:strCache>
                <c:ptCount val="1"/>
                <c:pt idx="0">
                  <c:v>Заработная плата по видам деятельности</c:v>
                </c:pt>
              </c:strCache>
            </c:strRef>
          </c:tx>
          <c:spPr>
            <a:solidFill>
              <a:srgbClr val="0066A1"/>
            </a:solidFill>
            <a:ln>
              <a:noFill/>
            </a:ln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</c:spPr>
            <c:txPr>
              <a:bodyPr rot="-5400000" vert="horz"/>
              <a:lstStyle/>
              <a:p>
                <a:pPr>
                  <a:defRPr sz="8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[0]!ИмяГрафРеал2</c:f>
              <c:strCache>
                <c:ptCount val="30"/>
                <c:pt idx="0">
                  <c:v>Деятельность в области телевизионного и радиовещания</c:v>
                </c:pt>
                <c:pt idx="1">
                  <c:v>Производство автотранспортных средств, прицепов и полуприцепов</c:v>
                </c:pt>
                <c:pt idx="2">
                  <c:v>Производство прочей неметаллической минеральной продукции</c:v>
                </c:pt>
                <c:pt idx="3">
                  <c:v>Деятельность в области архитектуры и инженерно-технического проектирования; технических испытаний, исследований и анализа</c:v>
                </c:pt>
                <c:pt idx="4">
                  <c:v>Складское хозяйство и вспомогательная транспортная деятельность</c:v>
                </c:pt>
                <c:pt idx="5">
                  <c:v>Деятельность ветеринарная</c:v>
                </c:pt>
                <c:pt idx="6">
                  <c:v>Добыча металлических руд</c:v>
                </c:pt>
                <c:pt idx="7">
                  <c:v>Производство кинофильмов, видеофильмов и телевизионных программ, издание звукозаписей и нот</c:v>
                </c:pt>
                <c:pt idx="8">
                  <c:v>Деятельность по предоставлению мест для временного проживания</c:v>
                </c:pt>
                <c:pt idx="9">
                  <c:v>Производство машин и оборудования, не включенных в другие группировки</c:v>
                </c:pt>
                <c:pt idx="10">
                  <c:v>Добыча угля</c:v>
                </c:pt>
                <c:pt idx="11">
                  <c:v>Производство электрического оборудования</c:v>
                </c:pt>
                <c:pt idx="12">
                  <c:v>Аренда и лизинг</c:v>
                </c:pt>
                <c:pt idx="13">
                  <c:v>Деятельность туристических агентств и прочих организаций, предоставляющих услуги в сфере туризма</c:v>
                </c:pt>
                <c:pt idx="14">
                  <c:v>Производство текстильных изделий</c:v>
                </c:pt>
                <c:pt idx="15">
                  <c:v>Производство мебели</c:v>
                </c:pt>
                <c:pt idx="16">
                  <c:v>Деятельность воздушного и космического транспорта</c:v>
                </c:pt>
                <c:pt idx="17">
                  <c:v>Деятельность общественных организаций</c:v>
                </c:pt>
                <c:pt idx="18">
                  <c:v>Деятельность полиграфическая и копирование носителей информации</c:v>
                </c:pt>
                <c:pt idx="19">
                  <c:v>Сбор, обработка и утилизация отходов; обработка вторичного сырья</c:v>
                </c:pt>
                <c:pt idx="20">
                  <c:v>Производство резиновых и пластмассовых изделий</c:v>
                </c:pt>
                <c:pt idx="21">
                  <c:v>Деятельность в области спорта, отдыха и развлечений</c:v>
                </c:pt>
                <c:pt idx="22">
                  <c:v>Производство компьютеров, электронных и оптических изделий</c:v>
                </c:pt>
                <c:pt idx="23">
                  <c:v>Операции с недвижимым имуществом</c:v>
                </c:pt>
                <c:pt idx="24">
                  <c:v>Деятельность по предоставлению продуктов питания и напитков</c:v>
                </c:pt>
                <c:pt idx="25">
                  <c:v>Производство прочих транспортных средств и оборудования</c:v>
                </c:pt>
                <c:pt idx="26">
                  <c:v>Ремонт и монтаж машин и оборудования</c:v>
                </c:pt>
                <c:pt idx="27">
                  <c:v>Производство пищевых продуктов</c:v>
                </c:pt>
                <c:pt idx="28">
                  <c:v>Растениеводство и животноводство, охота и предоставление соответствующих услуг в этих областях</c:v>
                </c:pt>
                <c:pt idx="29">
                  <c:v>Торговля розничная, кроме торговли автотранспортными средствами и мотоциклами</c:v>
                </c:pt>
              </c:strCache>
            </c:strRef>
          </c:cat>
          <c:val>
            <c:numRef>
              <c:f>[0]!ЗПГрафРеал2</c:f>
              <c:numCache>
                <c:formatCode>#,##0.0</c:formatCode>
                <c:ptCount val="30"/>
                <c:pt idx="0">
                  <c:v>110.2</c:v>
                </c:pt>
                <c:pt idx="1">
                  <c:v>109.3</c:v>
                </c:pt>
                <c:pt idx="2">
                  <c:v>109.2</c:v>
                </c:pt>
                <c:pt idx="3">
                  <c:v>109.2</c:v>
                </c:pt>
                <c:pt idx="4">
                  <c:v>109.1</c:v>
                </c:pt>
                <c:pt idx="5">
                  <c:v>108.8</c:v>
                </c:pt>
                <c:pt idx="6">
                  <c:v>108.5</c:v>
                </c:pt>
                <c:pt idx="7">
                  <c:v>108.5</c:v>
                </c:pt>
                <c:pt idx="8">
                  <c:v>108.2</c:v>
                </c:pt>
                <c:pt idx="9">
                  <c:v>107.9</c:v>
                </c:pt>
                <c:pt idx="10">
                  <c:v>107.8</c:v>
                </c:pt>
                <c:pt idx="11">
                  <c:v>107.8</c:v>
                </c:pt>
                <c:pt idx="12">
                  <c:v>107.8</c:v>
                </c:pt>
                <c:pt idx="13">
                  <c:v>107.5</c:v>
                </c:pt>
                <c:pt idx="14">
                  <c:v>107.4</c:v>
                </c:pt>
                <c:pt idx="15">
                  <c:v>107.4</c:v>
                </c:pt>
                <c:pt idx="16">
                  <c:v>107.4</c:v>
                </c:pt>
                <c:pt idx="17">
                  <c:v>107.4</c:v>
                </c:pt>
                <c:pt idx="18">
                  <c:v>107.3</c:v>
                </c:pt>
                <c:pt idx="19">
                  <c:v>107.3</c:v>
                </c:pt>
                <c:pt idx="20">
                  <c:v>107</c:v>
                </c:pt>
                <c:pt idx="21">
                  <c:v>107</c:v>
                </c:pt>
                <c:pt idx="22">
                  <c:v>106.9</c:v>
                </c:pt>
                <c:pt idx="23">
                  <c:v>106.8</c:v>
                </c:pt>
                <c:pt idx="24">
                  <c:v>106.6</c:v>
                </c:pt>
                <c:pt idx="25">
                  <c:v>106.5</c:v>
                </c:pt>
                <c:pt idx="26">
                  <c:v>106.5</c:v>
                </c:pt>
                <c:pt idx="27">
                  <c:v>106.3</c:v>
                </c:pt>
                <c:pt idx="28">
                  <c:v>106.2</c:v>
                </c:pt>
                <c:pt idx="29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14-4B3B-883A-9BF750A518DF}"/>
            </c:ext>
          </c:extLst>
        </c:ser>
        <c:ser>
          <c:idx val="1"/>
          <c:order val="1"/>
          <c:tx>
            <c:strRef>
              <c:f>'Для графиков'!$J$8</c:f>
              <c:strCache>
                <c:ptCount val="1"/>
                <c:pt idx="0">
                  <c:v>ОАО «РЖД»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[0]!ИмяГрафРеал2</c:f>
              <c:strCache>
                <c:ptCount val="30"/>
                <c:pt idx="0">
                  <c:v>Деятельность в области телевизионного и радиовещания</c:v>
                </c:pt>
                <c:pt idx="1">
                  <c:v>Производство автотранспортных средств, прицепов и полуприцепов</c:v>
                </c:pt>
                <c:pt idx="2">
                  <c:v>Производство прочей неметаллической минеральной продукции</c:v>
                </c:pt>
                <c:pt idx="3">
                  <c:v>Деятельность в области архитектуры и инженерно-технического проектирования; технических испытаний, исследований и анализа</c:v>
                </c:pt>
                <c:pt idx="4">
                  <c:v>Складское хозяйство и вспомогательная транспортная деятельность</c:v>
                </c:pt>
                <c:pt idx="5">
                  <c:v>Деятельность ветеринарная</c:v>
                </c:pt>
                <c:pt idx="6">
                  <c:v>Добыча металлических руд</c:v>
                </c:pt>
                <c:pt idx="7">
                  <c:v>Производство кинофильмов, видеофильмов и телевизионных программ, издание звукозаписей и нот</c:v>
                </c:pt>
                <c:pt idx="8">
                  <c:v>Деятельность по предоставлению мест для временного проживания</c:v>
                </c:pt>
                <c:pt idx="9">
                  <c:v>Производство машин и оборудования, не включенных в другие группировки</c:v>
                </c:pt>
                <c:pt idx="10">
                  <c:v>Добыча угля</c:v>
                </c:pt>
                <c:pt idx="11">
                  <c:v>Производство электрического оборудования</c:v>
                </c:pt>
                <c:pt idx="12">
                  <c:v>Аренда и лизинг</c:v>
                </c:pt>
                <c:pt idx="13">
                  <c:v>Деятельность туристических агентств и прочих организаций, предоставляющих услуги в сфере туризма</c:v>
                </c:pt>
                <c:pt idx="14">
                  <c:v>Производство текстильных изделий</c:v>
                </c:pt>
                <c:pt idx="15">
                  <c:v>Производство мебели</c:v>
                </c:pt>
                <c:pt idx="16">
                  <c:v>Деятельность воздушного и космического транспорта</c:v>
                </c:pt>
                <c:pt idx="17">
                  <c:v>Деятельность общественных организаций</c:v>
                </c:pt>
                <c:pt idx="18">
                  <c:v>Деятельность полиграфическая и копирование носителей информации</c:v>
                </c:pt>
                <c:pt idx="19">
                  <c:v>Сбор, обработка и утилизация отходов; обработка вторичного сырья</c:v>
                </c:pt>
                <c:pt idx="20">
                  <c:v>Производство резиновых и пластмассовых изделий</c:v>
                </c:pt>
                <c:pt idx="21">
                  <c:v>Деятельность в области спорта, отдыха и развлечений</c:v>
                </c:pt>
                <c:pt idx="22">
                  <c:v>Производство компьютеров, электронных и оптических изделий</c:v>
                </c:pt>
                <c:pt idx="23">
                  <c:v>Операции с недвижимым имуществом</c:v>
                </c:pt>
                <c:pt idx="24">
                  <c:v>Деятельность по предоставлению продуктов питания и напитков</c:v>
                </c:pt>
                <c:pt idx="25">
                  <c:v>Производство прочих транспортных средств и оборудования</c:v>
                </c:pt>
                <c:pt idx="26">
                  <c:v>Ремонт и монтаж машин и оборудования</c:v>
                </c:pt>
                <c:pt idx="27">
                  <c:v>Производство пищевых продуктов</c:v>
                </c:pt>
                <c:pt idx="28">
                  <c:v>Растениеводство и животноводство, охота и предоставление соответствующих услуг в этих областях</c:v>
                </c:pt>
                <c:pt idx="29">
                  <c:v>Торговля розничная, кроме торговли автотранспортными средствами и мотоциклами</c:v>
                </c:pt>
              </c:strCache>
            </c:strRef>
          </c:cat>
          <c:val>
            <c:numRef>
              <c:f>[0]!РЖДГрафРеал2</c:f>
              <c:numCache>
                <c:formatCode>#,##0.0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14-4B3B-883A-9BF750A51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00"/>
        <c:axId val="105335808"/>
        <c:axId val="105386752"/>
      </c:barChart>
      <c:lineChart>
        <c:grouping val="standard"/>
        <c:varyColors val="0"/>
        <c:ser>
          <c:idx val="2"/>
          <c:order val="2"/>
          <c:tx>
            <c:strRef>
              <c:f>'Для графиков'!$K$8</c:f>
              <c:strCache>
                <c:ptCount val="1"/>
                <c:pt idx="0">
                  <c:v>Заработная плата в экономике России в целом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3665201907662232E-2"/>
                  <c:y val="3.3045722790620242E-2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800" b="1"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114-4B3B-883A-9BF750A518D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[0]!ИмяГрафРеал2</c:f>
              <c:strCache>
                <c:ptCount val="30"/>
                <c:pt idx="0">
                  <c:v>Деятельность в области телевизионного и радиовещания</c:v>
                </c:pt>
                <c:pt idx="1">
                  <c:v>Производство автотранспортных средств, прицепов и полуприцепов</c:v>
                </c:pt>
                <c:pt idx="2">
                  <c:v>Производство прочей неметаллической минеральной продукции</c:v>
                </c:pt>
                <c:pt idx="3">
                  <c:v>Деятельность в области архитектуры и инженерно-технического проектирования; технических испытаний, исследований и анализа</c:v>
                </c:pt>
                <c:pt idx="4">
                  <c:v>Складское хозяйство и вспомогательная транспортная деятельность</c:v>
                </c:pt>
                <c:pt idx="5">
                  <c:v>Деятельность ветеринарная</c:v>
                </c:pt>
                <c:pt idx="6">
                  <c:v>Добыча металлических руд</c:v>
                </c:pt>
                <c:pt idx="7">
                  <c:v>Производство кинофильмов, видеофильмов и телевизионных программ, издание звукозаписей и нот</c:v>
                </c:pt>
                <c:pt idx="8">
                  <c:v>Деятельность по предоставлению мест для временного проживания</c:v>
                </c:pt>
                <c:pt idx="9">
                  <c:v>Производство машин и оборудования, не включенных в другие группировки</c:v>
                </c:pt>
                <c:pt idx="10">
                  <c:v>Добыча угля</c:v>
                </c:pt>
                <c:pt idx="11">
                  <c:v>Производство электрического оборудования</c:v>
                </c:pt>
                <c:pt idx="12">
                  <c:v>Аренда и лизинг</c:v>
                </c:pt>
                <c:pt idx="13">
                  <c:v>Деятельность туристических агентств и прочих организаций, предоставляющих услуги в сфере туризма</c:v>
                </c:pt>
                <c:pt idx="14">
                  <c:v>Производство текстильных изделий</c:v>
                </c:pt>
                <c:pt idx="15">
                  <c:v>Производство мебели</c:v>
                </c:pt>
                <c:pt idx="16">
                  <c:v>Деятельность воздушного и космического транспорта</c:v>
                </c:pt>
                <c:pt idx="17">
                  <c:v>Деятельность общественных организаций</c:v>
                </c:pt>
                <c:pt idx="18">
                  <c:v>Деятельность полиграфическая и копирование носителей информации</c:v>
                </c:pt>
                <c:pt idx="19">
                  <c:v>Сбор, обработка и утилизация отходов; обработка вторичного сырья</c:v>
                </c:pt>
                <c:pt idx="20">
                  <c:v>Производство резиновых и пластмассовых изделий</c:v>
                </c:pt>
                <c:pt idx="21">
                  <c:v>Деятельность в области спорта, отдыха и развлечений</c:v>
                </c:pt>
                <c:pt idx="22">
                  <c:v>Производство компьютеров, электронных и оптических изделий</c:v>
                </c:pt>
                <c:pt idx="23">
                  <c:v>Операции с недвижимым имуществом</c:v>
                </c:pt>
                <c:pt idx="24">
                  <c:v>Деятельность по предоставлению продуктов питания и напитков</c:v>
                </c:pt>
                <c:pt idx="25">
                  <c:v>Производство прочих транспортных средств и оборудования</c:v>
                </c:pt>
                <c:pt idx="26">
                  <c:v>Ремонт и монтаж машин и оборудования</c:v>
                </c:pt>
                <c:pt idx="27">
                  <c:v>Производство пищевых продуктов</c:v>
                </c:pt>
                <c:pt idx="28">
                  <c:v>Растениеводство и животноводство, охота и предоставление соответствующих услуг в этих областях</c:v>
                </c:pt>
                <c:pt idx="29">
                  <c:v>Торговля розничная, кроме торговли автотранспортными средствами и мотоциклами</c:v>
                </c:pt>
              </c:strCache>
            </c:strRef>
          </c:cat>
          <c:val>
            <c:numRef>
              <c:f>[0]!ЭконГрафРеал2</c:f>
              <c:numCache>
                <c:formatCode>#,##0.0</c:formatCode>
                <c:ptCount val="30"/>
                <c:pt idx="0">
                  <c:v>111.2</c:v>
                </c:pt>
                <c:pt idx="1">
                  <c:v>111.2</c:v>
                </c:pt>
                <c:pt idx="2">
                  <c:v>111.2</c:v>
                </c:pt>
                <c:pt idx="3">
                  <c:v>111.2</c:v>
                </c:pt>
                <c:pt idx="4">
                  <c:v>111.2</c:v>
                </c:pt>
                <c:pt idx="5">
                  <c:v>111.2</c:v>
                </c:pt>
                <c:pt idx="6">
                  <c:v>111.2</c:v>
                </c:pt>
                <c:pt idx="7">
                  <c:v>111.2</c:v>
                </c:pt>
                <c:pt idx="8">
                  <c:v>111.2</c:v>
                </c:pt>
                <c:pt idx="9">
                  <c:v>111.2</c:v>
                </c:pt>
                <c:pt idx="10">
                  <c:v>111.2</c:v>
                </c:pt>
                <c:pt idx="11">
                  <c:v>111.2</c:v>
                </c:pt>
                <c:pt idx="12">
                  <c:v>111.2</c:v>
                </c:pt>
                <c:pt idx="13">
                  <c:v>111.2</c:v>
                </c:pt>
                <c:pt idx="14">
                  <c:v>111.2</c:v>
                </c:pt>
                <c:pt idx="15">
                  <c:v>111.2</c:v>
                </c:pt>
                <c:pt idx="16">
                  <c:v>111.2</c:v>
                </c:pt>
                <c:pt idx="17">
                  <c:v>111.2</c:v>
                </c:pt>
                <c:pt idx="18">
                  <c:v>111.2</c:v>
                </c:pt>
                <c:pt idx="19">
                  <c:v>111.2</c:v>
                </c:pt>
                <c:pt idx="20">
                  <c:v>111.2</c:v>
                </c:pt>
                <c:pt idx="21">
                  <c:v>111.2</c:v>
                </c:pt>
                <c:pt idx="22">
                  <c:v>111.2</c:v>
                </c:pt>
                <c:pt idx="23">
                  <c:v>111.2</c:v>
                </c:pt>
                <c:pt idx="24">
                  <c:v>111.2</c:v>
                </c:pt>
                <c:pt idx="25">
                  <c:v>111.2</c:v>
                </c:pt>
                <c:pt idx="26">
                  <c:v>111.2</c:v>
                </c:pt>
                <c:pt idx="27">
                  <c:v>111.2</c:v>
                </c:pt>
                <c:pt idx="28">
                  <c:v>111.2</c:v>
                </c:pt>
                <c:pt idx="29">
                  <c:v>111.2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114-4B3B-883A-9BF750A51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335808"/>
        <c:axId val="105386752"/>
      </c:lineChart>
      <c:catAx>
        <c:axId val="105335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600">
                <a:latin typeface="Arial" pitchFamily="34" charset="0"/>
                <a:ea typeface="Verdana" pitchFamily="34" charset="0"/>
                <a:cs typeface="Arial" pitchFamily="34" charset="0"/>
              </a:defRPr>
            </a:pPr>
            <a:endParaRPr lang="ru-RU"/>
          </a:p>
        </c:txPr>
        <c:crossAx val="105386752"/>
        <c:crosses val="autoZero"/>
        <c:auto val="1"/>
        <c:lblAlgn val="ctr"/>
        <c:lblOffset val="100"/>
        <c:noMultiLvlLbl val="0"/>
      </c:catAx>
      <c:valAx>
        <c:axId val="10538675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05335808"/>
        <c:crosses val="autoZero"/>
        <c:crossBetween val="between"/>
      </c:valAx>
      <c:spPr>
        <a:noFill/>
        <a:ln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64056839062334769"/>
          <c:y val="8.7100942230575143E-2"/>
          <c:w val="0.34808098624310835"/>
          <c:h val="7.0236027944113044E-2"/>
        </c:manualLayout>
      </c:layout>
      <c:overlay val="1"/>
      <c:spPr>
        <a:noFill/>
        <a:ln>
          <a:noFill/>
        </a:ln>
      </c:spPr>
      <c:txPr>
        <a:bodyPr/>
        <a:lstStyle/>
        <a:p>
          <a:pPr>
            <a:defRPr sz="7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187878330250405E-2"/>
          <c:y val="0.19617683331752203"/>
          <c:w val="0.98311411597173115"/>
          <c:h val="0.27004029281496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'Для графиков'!$I$8</c:f>
              <c:strCache>
                <c:ptCount val="1"/>
                <c:pt idx="0">
                  <c:v>Заработная плата по видам деятельности</c:v>
                </c:pt>
              </c:strCache>
            </c:strRef>
          </c:tx>
          <c:spPr>
            <a:solidFill>
              <a:srgbClr val="0066A1"/>
            </a:solidFill>
            <a:ln>
              <a:noFill/>
            </a:ln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</c:spPr>
            <c:txPr>
              <a:bodyPr rot="-5400000" vert="horz"/>
              <a:lstStyle/>
              <a:p>
                <a:pPr>
                  <a:defRPr sz="8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[0]!ИмяГрафРеал3</c:f>
              <c:strCache>
                <c:ptCount val="27"/>
                <c:pt idx="0">
                  <c:v>Производство готовых металлических изделий, кроме машин и оборудования</c:v>
                </c:pt>
                <c:pt idx="1">
                  <c:v>Деятельность в области права и бухгалтерского учета</c:v>
                </c:pt>
                <c:pt idx="2">
                  <c:v>Предоставление услуг в области добычи полезных ископаемых</c:v>
                </c:pt>
                <c:pt idx="3">
                  <c:v>Производство кожи и изделий из кожи</c:v>
                </c:pt>
                <c:pt idx="4">
                  <c:v>Сбор и обработка сточных вод</c:v>
                </c:pt>
                <c:pt idx="5">
                  <c:v>Обеспечение электрической энергией, газом и паром; кондиционирование воздуха</c:v>
                </c:pt>
                <c:pt idx="6">
                  <c:v>Деятельность органов государственного управления по обеспечению военной безопасности, обязательному социальному обеспечению</c:v>
                </c:pt>
                <c:pt idx="7">
                  <c:v>Производство металлургическое</c:v>
                </c:pt>
                <c:pt idx="8">
                  <c:v>Торговля оптовая и розничная автотранспортными средствами и мотоциклами и их ремонт</c:v>
                </c:pt>
                <c:pt idx="9">
                  <c:v>Деятельность по обслуживанию зданий и территорий</c:v>
                </c:pt>
                <c:pt idx="10">
                  <c:v>Рыболовство и рыбоводство</c:v>
                </c:pt>
                <c:pt idx="11">
                  <c:v>Производство напитков</c:v>
                </c:pt>
                <c:pt idx="12">
                  <c:v>Обработка древесины и производство изделий из дерева и пробки, кроме мебели, производство изделий из соломки и материалов для плетения</c:v>
                </c:pt>
                <c:pt idx="13">
                  <c:v>Деятельность по предоставлению финансовых услуг, кроме услуг по страхованию и пенсионному обеспечению</c:v>
                </c:pt>
                <c:pt idx="14">
                  <c:v>Деятельность водного транспорта</c:v>
                </c:pt>
                <c:pt idx="15">
                  <c:v>Производство бумаги и бумажных изделий</c:v>
                </c:pt>
                <c:pt idx="16">
                  <c:v>Добыча сырой нефти и природного газа</c:v>
                </c:pt>
                <c:pt idx="17">
                  <c:v>Забор, очистка и распределение воды</c:v>
                </c:pt>
                <c:pt idx="18">
                  <c:v>Деятельность почтовой связи и курьерская деятельность</c:v>
                </c:pt>
                <c:pt idx="19">
                  <c:v>Производство прочих готовых изделий</c:v>
                </c:pt>
                <c:pt idx="20">
                  <c:v>Деятельность экстерриториальных организаций и органов</c:v>
                </c:pt>
                <c:pt idx="21">
                  <c:v>Деятельность по трудоустройству и подбору персонала</c:v>
                </c:pt>
                <c:pt idx="22">
                  <c:v>Производство лекарственных средств и материалов, применяемых в медицинских целях</c:v>
                </c:pt>
                <c:pt idx="23">
                  <c:v>Производство табачных изделий</c:v>
                </c:pt>
                <c:pt idx="24">
                  <c:v>Добыча прочих полезных ископаемых</c:v>
                </c:pt>
                <c:pt idx="25">
                  <c:v>Предоставление услуг в области ликвидации последствий загрязнений и прочих услуг, связанных с удалением отходов</c:v>
                </c:pt>
                <c:pt idx="26">
                  <c:v>Деятельность по организации и проведению азартных игр и заключению пари, по организации и проведению лотерей</c:v>
                </c:pt>
              </c:strCache>
            </c:strRef>
          </c:cat>
          <c:val>
            <c:numRef>
              <c:f>[0]!ЗПГрафРеал3</c:f>
              <c:numCache>
                <c:formatCode>#,##0.0</c:formatCode>
                <c:ptCount val="27"/>
                <c:pt idx="0">
                  <c:v>105.9</c:v>
                </c:pt>
                <c:pt idx="1">
                  <c:v>105.9</c:v>
                </c:pt>
                <c:pt idx="2">
                  <c:v>105.8</c:v>
                </c:pt>
                <c:pt idx="3">
                  <c:v>105.7</c:v>
                </c:pt>
                <c:pt idx="4">
                  <c:v>105.5</c:v>
                </c:pt>
                <c:pt idx="5">
                  <c:v>105.4</c:v>
                </c:pt>
                <c:pt idx="6">
                  <c:v>105.4</c:v>
                </c:pt>
                <c:pt idx="7">
                  <c:v>104.7</c:v>
                </c:pt>
                <c:pt idx="8">
                  <c:v>104.7</c:v>
                </c:pt>
                <c:pt idx="9">
                  <c:v>104.7</c:v>
                </c:pt>
                <c:pt idx="10">
                  <c:v>104</c:v>
                </c:pt>
                <c:pt idx="11">
                  <c:v>103.7</c:v>
                </c:pt>
                <c:pt idx="12">
                  <c:v>103.7</c:v>
                </c:pt>
                <c:pt idx="13">
                  <c:v>103.1</c:v>
                </c:pt>
                <c:pt idx="14">
                  <c:v>102.9</c:v>
                </c:pt>
                <c:pt idx="15">
                  <c:v>102.8</c:v>
                </c:pt>
                <c:pt idx="16">
                  <c:v>102.6</c:v>
                </c:pt>
                <c:pt idx="17">
                  <c:v>102.4</c:v>
                </c:pt>
                <c:pt idx="18">
                  <c:v>101.3</c:v>
                </c:pt>
                <c:pt idx="19">
                  <c:v>100.7</c:v>
                </c:pt>
                <c:pt idx="20">
                  <c:v>100.5</c:v>
                </c:pt>
                <c:pt idx="21">
                  <c:v>99.4</c:v>
                </c:pt>
                <c:pt idx="22">
                  <c:v>98.7</c:v>
                </c:pt>
                <c:pt idx="23">
                  <c:v>98.6</c:v>
                </c:pt>
                <c:pt idx="24">
                  <c:v>96.8</c:v>
                </c:pt>
                <c:pt idx="25">
                  <c:v>96.4</c:v>
                </c:pt>
                <c:pt idx="26">
                  <c:v>86.4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DB-4772-9E24-41D5D73D50E4}"/>
            </c:ext>
          </c:extLst>
        </c:ser>
        <c:ser>
          <c:idx val="1"/>
          <c:order val="1"/>
          <c:tx>
            <c:strRef>
              <c:f>'Для графиков'!$J$8</c:f>
              <c:strCache>
                <c:ptCount val="1"/>
                <c:pt idx="0">
                  <c:v>ОАО «РЖД»</c:v>
                </c:pt>
              </c:strCache>
            </c:strRef>
          </c:tx>
          <c:spPr>
            <a:solidFill>
              <a:srgbClr val="E21A1A"/>
            </a:solidFill>
          </c:spPr>
          <c:invertIfNegative val="0"/>
          <c:cat>
            <c:strRef>
              <c:f>[0]!ИмяГрафРеал3</c:f>
              <c:strCache>
                <c:ptCount val="27"/>
                <c:pt idx="0">
                  <c:v>Производство готовых металлических изделий, кроме машин и оборудования</c:v>
                </c:pt>
                <c:pt idx="1">
                  <c:v>Деятельность в области права и бухгалтерского учета</c:v>
                </c:pt>
                <c:pt idx="2">
                  <c:v>Предоставление услуг в области добычи полезных ископаемых</c:v>
                </c:pt>
                <c:pt idx="3">
                  <c:v>Производство кожи и изделий из кожи</c:v>
                </c:pt>
                <c:pt idx="4">
                  <c:v>Сбор и обработка сточных вод</c:v>
                </c:pt>
                <c:pt idx="5">
                  <c:v>Обеспечение электрической энергией, газом и паром; кондиционирование воздуха</c:v>
                </c:pt>
                <c:pt idx="6">
                  <c:v>Деятельность органов государственного управления по обеспечению военной безопасности, обязательному социальному обеспечению</c:v>
                </c:pt>
                <c:pt idx="7">
                  <c:v>Производство металлургическое</c:v>
                </c:pt>
                <c:pt idx="8">
                  <c:v>Торговля оптовая и розничная автотранспортными средствами и мотоциклами и их ремонт</c:v>
                </c:pt>
                <c:pt idx="9">
                  <c:v>Деятельность по обслуживанию зданий и территорий</c:v>
                </c:pt>
                <c:pt idx="10">
                  <c:v>Рыболовство и рыбоводство</c:v>
                </c:pt>
                <c:pt idx="11">
                  <c:v>Производство напитков</c:v>
                </c:pt>
                <c:pt idx="12">
                  <c:v>Обработка древесины и производство изделий из дерева и пробки, кроме мебели, производство изделий из соломки и материалов для плетения</c:v>
                </c:pt>
                <c:pt idx="13">
                  <c:v>Деятельность по предоставлению финансовых услуг, кроме услуг по страхованию и пенсионному обеспечению</c:v>
                </c:pt>
                <c:pt idx="14">
                  <c:v>Деятельность водного транспорта</c:v>
                </c:pt>
                <c:pt idx="15">
                  <c:v>Производство бумаги и бумажных изделий</c:v>
                </c:pt>
                <c:pt idx="16">
                  <c:v>Добыча сырой нефти и природного газа</c:v>
                </c:pt>
                <c:pt idx="17">
                  <c:v>Забор, очистка и распределение воды</c:v>
                </c:pt>
                <c:pt idx="18">
                  <c:v>Деятельность почтовой связи и курьерская деятельность</c:v>
                </c:pt>
                <c:pt idx="19">
                  <c:v>Производство прочих готовых изделий</c:v>
                </c:pt>
                <c:pt idx="20">
                  <c:v>Деятельность экстерриториальных организаций и органов</c:v>
                </c:pt>
                <c:pt idx="21">
                  <c:v>Деятельность по трудоустройству и подбору персонала</c:v>
                </c:pt>
                <c:pt idx="22">
                  <c:v>Производство лекарственных средств и материалов, применяемых в медицинских целях</c:v>
                </c:pt>
                <c:pt idx="23">
                  <c:v>Производство табачных изделий</c:v>
                </c:pt>
                <c:pt idx="24">
                  <c:v>Добыча прочих полезных ископаемых</c:v>
                </c:pt>
                <c:pt idx="25">
                  <c:v>Предоставление услуг в области ликвидации последствий загрязнений и прочих услуг, связанных с удалением отходов</c:v>
                </c:pt>
                <c:pt idx="26">
                  <c:v>Деятельность по организации и проведению азартных игр и заключению пари, по организации и проведению лотерей</c:v>
                </c:pt>
              </c:strCache>
            </c:strRef>
          </c:cat>
          <c:val>
            <c:numRef>
              <c:f>[0]!РЖДГрафРеал3</c:f>
              <c:numCache>
                <c:formatCode>#,##0.0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DB-4772-9E24-41D5D73D50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00"/>
        <c:axId val="105595648"/>
        <c:axId val="105597184"/>
      </c:barChart>
      <c:lineChart>
        <c:grouping val="standard"/>
        <c:varyColors val="0"/>
        <c:ser>
          <c:idx val="2"/>
          <c:order val="2"/>
          <c:tx>
            <c:strRef>
              <c:f>'Для графиков'!$K$8</c:f>
              <c:strCache>
                <c:ptCount val="1"/>
                <c:pt idx="0">
                  <c:v>Заработная плата в экономике России в целом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2298681716895965E-2"/>
                  <c:y val="3.094928399318872E-2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800" b="1"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2DB-4772-9E24-41D5D73D50E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[0]!ИмяГрафРеал3</c:f>
              <c:strCache>
                <c:ptCount val="27"/>
                <c:pt idx="0">
                  <c:v>Производство готовых металлических изделий, кроме машин и оборудования</c:v>
                </c:pt>
                <c:pt idx="1">
                  <c:v>Деятельность в области права и бухгалтерского учета</c:v>
                </c:pt>
                <c:pt idx="2">
                  <c:v>Предоставление услуг в области добычи полезных ископаемых</c:v>
                </c:pt>
                <c:pt idx="3">
                  <c:v>Производство кожи и изделий из кожи</c:v>
                </c:pt>
                <c:pt idx="4">
                  <c:v>Сбор и обработка сточных вод</c:v>
                </c:pt>
                <c:pt idx="5">
                  <c:v>Обеспечение электрической энергией, газом и паром; кондиционирование воздуха</c:v>
                </c:pt>
                <c:pt idx="6">
                  <c:v>Деятельность органов государственного управления по обеспечению военной безопасности, обязательному социальному обеспечению</c:v>
                </c:pt>
                <c:pt idx="7">
                  <c:v>Производство металлургическое</c:v>
                </c:pt>
                <c:pt idx="8">
                  <c:v>Торговля оптовая и розничная автотранспортными средствами и мотоциклами и их ремонт</c:v>
                </c:pt>
                <c:pt idx="9">
                  <c:v>Деятельность по обслуживанию зданий и территорий</c:v>
                </c:pt>
                <c:pt idx="10">
                  <c:v>Рыболовство и рыбоводство</c:v>
                </c:pt>
                <c:pt idx="11">
                  <c:v>Производство напитков</c:v>
                </c:pt>
                <c:pt idx="12">
                  <c:v>Обработка древесины и производство изделий из дерева и пробки, кроме мебели, производство изделий из соломки и материалов для плетения</c:v>
                </c:pt>
                <c:pt idx="13">
                  <c:v>Деятельность по предоставлению финансовых услуг, кроме услуг по страхованию и пенсионному обеспечению</c:v>
                </c:pt>
                <c:pt idx="14">
                  <c:v>Деятельность водного транспорта</c:v>
                </c:pt>
                <c:pt idx="15">
                  <c:v>Производство бумаги и бумажных изделий</c:v>
                </c:pt>
                <c:pt idx="16">
                  <c:v>Добыча сырой нефти и природного газа</c:v>
                </c:pt>
                <c:pt idx="17">
                  <c:v>Забор, очистка и распределение воды</c:v>
                </c:pt>
                <c:pt idx="18">
                  <c:v>Деятельность почтовой связи и курьерская деятельность</c:v>
                </c:pt>
                <c:pt idx="19">
                  <c:v>Производство прочих готовых изделий</c:v>
                </c:pt>
                <c:pt idx="20">
                  <c:v>Деятельность экстерриториальных организаций и органов</c:v>
                </c:pt>
                <c:pt idx="21">
                  <c:v>Деятельность по трудоустройству и подбору персонала</c:v>
                </c:pt>
                <c:pt idx="22">
                  <c:v>Производство лекарственных средств и материалов, применяемых в медицинских целях</c:v>
                </c:pt>
                <c:pt idx="23">
                  <c:v>Производство табачных изделий</c:v>
                </c:pt>
                <c:pt idx="24">
                  <c:v>Добыча прочих полезных ископаемых</c:v>
                </c:pt>
                <c:pt idx="25">
                  <c:v>Предоставление услуг в области ликвидации последствий загрязнений и прочих услуг, связанных с удалением отходов</c:v>
                </c:pt>
                <c:pt idx="26">
                  <c:v>Деятельность по организации и проведению азартных игр и заключению пари, по организации и проведению лотерей</c:v>
                </c:pt>
              </c:strCache>
            </c:strRef>
          </c:cat>
          <c:val>
            <c:numRef>
              <c:f>[0]!ЭконГрафРеал3</c:f>
              <c:numCache>
                <c:formatCode>#,##0.0</c:formatCode>
                <c:ptCount val="27"/>
                <c:pt idx="0">
                  <c:v>111.2</c:v>
                </c:pt>
                <c:pt idx="1">
                  <c:v>111.2</c:v>
                </c:pt>
                <c:pt idx="2">
                  <c:v>111.2</c:v>
                </c:pt>
                <c:pt idx="3">
                  <c:v>111.2</c:v>
                </c:pt>
                <c:pt idx="4">
                  <c:v>111.2</c:v>
                </c:pt>
                <c:pt idx="5">
                  <c:v>111.2</c:v>
                </c:pt>
                <c:pt idx="6">
                  <c:v>111.2</c:v>
                </c:pt>
                <c:pt idx="7">
                  <c:v>111.2</c:v>
                </c:pt>
                <c:pt idx="8">
                  <c:v>111.2</c:v>
                </c:pt>
                <c:pt idx="9">
                  <c:v>111.2</c:v>
                </c:pt>
                <c:pt idx="10">
                  <c:v>111.2</c:v>
                </c:pt>
                <c:pt idx="11">
                  <c:v>111.2</c:v>
                </c:pt>
                <c:pt idx="12">
                  <c:v>111.2</c:v>
                </c:pt>
                <c:pt idx="13">
                  <c:v>111.2</c:v>
                </c:pt>
                <c:pt idx="14">
                  <c:v>111.2</c:v>
                </c:pt>
                <c:pt idx="15">
                  <c:v>111.2</c:v>
                </c:pt>
                <c:pt idx="16">
                  <c:v>111.2</c:v>
                </c:pt>
                <c:pt idx="17">
                  <c:v>111.2</c:v>
                </c:pt>
                <c:pt idx="18">
                  <c:v>111.2</c:v>
                </c:pt>
                <c:pt idx="19">
                  <c:v>111.2</c:v>
                </c:pt>
                <c:pt idx="20">
                  <c:v>111.2</c:v>
                </c:pt>
                <c:pt idx="21">
                  <c:v>111.2</c:v>
                </c:pt>
                <c:pt idx="22">
                  <c:v>111.2</c:v>
                </c:pt>
                <c:pt idx="23">
                  <c:v>111.2</c:v>
                </c:pt>
                <c:pt idx="24">
                  <c:v>111.2</c:v>
                </c:pt>
                <c:pt idx="25">
                  <c:v>111.2</c:v>
                </c:pt>
                <c:pt idx="26">
                  <c:v>111.2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2DB-4772-9E24-41D5D73D50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595648"/>
        <c:axId val="105597184"/>
      </c:lineChart>
      <c:catAx>
        <c:axId val="105595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600">
                <a:latin typeface="Arial" pitchFamily="34" charset="0"/>
                <a:ea typeface="Verdana" pitchFamily="34" charset="0"/>
                <a:cs typeface="Arial" pitchFamily="34" charset="0"/>
              </a:defRPr>
            </a:pPr>
            <a:endParaRPr lang="ru-RU"/>
          </a:p>
        </c:txPr>
        <c:crossAx val="105597184"/>
        <c:crosses val="autoZero"/>
        <c:auto val="1"/>
        <c:lblAlgn val="ctr"/>
        <c:lblOffset val="100"/>
        <c:noMultiLvlLbl val="0"/>
      </c:catAx>
      <c:valAx>
        <c:axId val="10559718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05595648"/>
        <c:crosses val="autoZero"/>
        <c:crossBetween val="between"/>
      </c:valAx>
      <c:spPr>
        <a:noFill/>
        <a:ln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64193491081411458"/>
          <c:y val="3.946876025262467E-2"/>
          <c:w val="0.34808098624310824"/>
          <c:h val="7.0236027944113016E-2"/>
        </c:manualLayout>
      </c:layout>
      <c:overlay val="1"/>
      <c:spPr>
        <a:noFill/>
        <a:ln>
          <a:noFill/>
        </a:ln>
      </c:spPr>
      <c:txPr>
        <a:bodyPr/>
        <a:lstStyle/>
        <a:p>
          <a:pPr>
            <a:defRPr sz="7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0.3865</cdr:x>
      <cdr:y>0.0287</cdr:y>
    </cdr:from>
    <cdr:to>
      <cdr:x>0.58957</cdr:x>
      <cdr:y>0.48874</cdr:y>
    </cdr:to>
    <cdr:sp macro="" textlink="">
      <cdr:nvSpPr>
        <cdr:cNvPr id="2" name=" 3"/>
        <cdr:cNvSpPr/>
      </cdr:nvSpPr>
      <cdr:spPr>
        <a:xfrm xmlns:a="http://schemas.openxmlformats.org/drawingml/2006/main" rot="20787889" flipV="1">
          <a:off x="1148446" y="42373"/>
          <a:ext cx="603401" cy="679213"/>
        </a:xfrm>
        <a:prstGeom xmlns:a="http://schemas.openxmlformats.org/drawingml/2006/main" prst="swooshArrow">
          <a:avLst>
            <a:gd name="adj1" fmla="val 25000"/>
            <a:gd name="adj2" fmla="val 25000"/>
          </a:avLst>
        </a:prstGeom>
        <a:solidFill xmlns:a="http://schemas.openxmlformats.org/drawingml/2006/main">
          <a:srgbClr val="7FA357"/>
        </a:solidFill>
        <a:ln xmlns:a="http://schemas.openxmlformats.org/drawingml/2006/main">
          <a:noFill/>
        </a:ln>
        <a:effectLst xmlns:a="http://schemas.openxmlformats.org/drawingml/2006/main"/>
        <a:scene3d xmlns:a="http://schemas.openxmlformats.org/drawingml/2006/main">
          <a:camera prst="orthographicFront"/>
          <a:lightRig rig="flood" dir="t">
            <a:rot lat="0" lon="0" rev="2400000"/>
          </a:lightRig>
        </a:scene3d>
        <a:sp3d xmlns:a="http://schemas.openxmlformats.org/drawingml/2006/main" prstMaterial="dkEdge"/>
      </cdr:spPr>
      <cdr:style>
        <a:lnRef xmlns:a="http://schemas.openxmlformats.org/drawingml/2006/main" idx="0">
          <a:schemeClr val="accent1">
            <a:hueOff val="0"/>
            <a:satOff val="0"/>
            <a:lumOff val="0"/>
            <a:alphaOff val="0"/>
          </a:schemeClr>
        </a:lnRef>
        <a:fillRef xmlns:a="http://schemas.openxmlformats.org/drawingml/2006/main" idx="1">
          <a:scrgbClr r="0" g="0" b="0"/>
        </a:fillRef>
        <a:effectRef xmlns:a="http://schemas.openxmlformats.org/drawingml/2006/main" idx="0">
          <a:schemeClr val="accent1">
            <a:tint val="40000"/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dk1">
            <a:hueOff val="0"/>
            <a:satOff val="0"/>
            <a:lumOff val="0"/>
            <a:alphaOff val="0"/>
          </a:schemeClr>
        </a:fontRef>
      </cdr:style>
      <cdr:txBody>
        <a:bodyPr xmlns:a="http://schemas.openxmlformats.org/drawingml/2006/main" lIns="91430" tIns="45716" rIns="91430" bIns="45716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defRPr>
          </a:lvl5pPr>
          <a:lvl6pPr marL="2286000" algn="l" defTabSz="914400" rtl="0" eaLnBrk="1" latinLnBrk="0" hangingPunct="1">
            <a:defRPr i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defRPr>
          </a:lvl6pPr>
          <a:lvl7pPr marL="2743200" algn="l" defTabSz="914400" rtl="0" eaLnBrk="1" latinLnBrk="0" hangingPunct="1">
            <a:defRPr i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defRPr>
          </a:lvl7pPr>
          <a:lvl8pPr marL="3200400" algn="l" defTabSz="914400" rtl="0" eaLnBrk="1" latinLnBrk="0" hangingPunct="1">
            <a:defRPr i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defRPr>
          </a:lvl8pPr>
          <a:lvl9pPr marL="3657600" algn="l" defTabSz="914400" rtl="0" eaLnBrk="1" latinLnBrk="0" hangingPunct="1">
            <a:defRPr i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defRPr>
          </a:lvl9pPr>
        </a:lstStyle>
        <a:p xmlns:a="http://schemas.openxmlformats.org/drawingml/2006/main">
          <a:pPr>
            <a:defRPr/>
          </a:pPr>
          <a:endParaRPr lang="ru-RU" dirty="0">
            <a:solidFill>
              <a:srgbClr val="7FA357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0.38449</cdr:x>
      <cdr:y>0.05509</cdr:y>
    </cdr:from>
    <cdr:to>
      <cdr:x>0.63869</cdr:x>
      <cdr:y>0.28111</cdr:y>
    </cdr:to>
    <cdr:sp macro="" textlink="">
      <cdr:nvSpPr>
        <cdr:cNvPr id="3" name="TextBox 5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42470" y="81332"/>
          <a:ext cx="755328" cy="3337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91430" tIns="45716" rIns="91430" bIns="45716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i="1"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sz="1400" b="1" i="0" dirty="0" smtClean="0">
              <a:solidFill>
                <a:sysClr val="window" lastClr="FFFFFF">
                  <a:lumMod val="50000"/>
                </a:sys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-22%</a:t>
          </a:r>
          <a:endParaRPr lang="ru-RU" sz="1400" b="1" i="0" dirty="0">
            <a:solidFill>
              <a:sysClr val="window" lastClr="FFFFFF">
                <a:lumMod val="50000"/>
              </a:sys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0.12027</cdr:x>
      <cdr:y>0.36575</cdr:y>
    </cdr:from>
    <cdr:to>
      <cdr:x>0.35314</cdr:x>
      <cdr:y>0.5153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7506" y="704451"/>
          <a:ext cx="576062" cy="288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kern="12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тонн</a:t>
          </a:r>
        </a:p>
      </cdr:txBody>
    </cdr:sp>
  </cdr:relSizeAnchor>
  <cdr:relSizeAnchor xmlns:cdr="http://schemas.openxmlformats.org/drawingml/2006/chartDrawing">
    <cdr:from>
      <cdr:x>0.65484</cdr:x>
      <cdr:y>0.34612</cdr:y>
    </cdr:from>
    <cdr:to>
      <cdr:x>0.88771</cdr:x>
      <cdr:y>0.49567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619912" y="666644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kern="1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тонн</a:t>
          </a:r>
          <a:endParaRPr lang="ru-RU" sz="1200" kern="1200" dirty="0">
            <a:solidFill>
              <a:prstClr val="black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0.00186</cdr:x>
      <cdr:y>0.21689</cdr:y>
    </cdr:from>
    <cdr:to>
      <cdr:x>0.50171</cdr:x>
      <cdr:y>0.44797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451" y="837604"/>
          <a:ext cx="4419635" cy="8924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just"/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При росте цен в промышленности с 2004 года в 4,16 </a:t>
          </a:r>
        </a:p>
        <a:p xmlns:a="http://schemas.openxmlformats.org/drawingml/2006/main">
          <a:pPr algn="just"/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раза, индексация тарифов на железнодорожном </a:t>
          </a:r>
        </a:p>
        <a:p xmlns:a="http://schemas.openxmlformats.org/drawingml/2006/main">
          <a:pPr algn="just"/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транспорте осуществлена меньшими темпами – в 3,47 раза. </a:t>
          </a:r>
        </a:p>
        <a:p xmlns:a="http://schemas.openxmlformats.org/drawingml/2006/main">
          <a:pPr algn="just"/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При этом из-за изменения географии перевозок и </a:t>
          </a:r>
        </a:p>
        <a:p xmlns:a="http://schemas.openxmlformats.org/drawingml/2006/main">
          <a:pPr algn="just"/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особенностей построения прейскуранта №10-01 </a:t>
          </a:r>
        </a:p>
        <a:p xmlns:a="http://schemas.openxmlformats.org/drawingml/2006/main">
          <a:pPr algn="just"/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доходность грузовых перевозок увеличена за период </a:t>
          </a:r>
        </a:p>
        <a:p xmlns:a="http://schemas.openxmlformats.org/drawingml/2006/main">
          <a:pPr algn="just"/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работы ОАО «РЖД» только </a:t>
          </a:r>
          <a:r>
            <a:rPr lang="ru-RU" sz="1000" i="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в 1,56 </a:t>
          </a:r>
          <a:r>
            <a: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раза</a:t>
          </a:r>
          <a:endParaRPr lang="ru-RU" sz="1000" dirty="0" smtClean="0">
            <a:solidFill>
              <a:sysClr val="windowText" lastClr="00000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0.88046</cdr:y>
    </cdr:from>
    <cdr:to>
      <cdr:x>0.96979</cdr:x>
      <cdr:y>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429892"/>
          <a:ext cx="8574783" cy="461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alibri" charset="0"/>
              <a:cs typeface="Arial" charset="0"/>
            </a:defRPr>
          </a:lvl9pPr>
        </a:lstStyle>
        <a:p xmlns:a="http://schemas.openxmlformats.org/drawingml/2006/main">
          <a:pPr marL="228600" indent="-228600"/>
          <a:r>
            <a:rPr lang="ru-RU" sz="800" i="0" dirty="0" smtClean="0">
              <a:solidFill>
                <a:prstClr val="black"/>
              </a:solidFill>
              <a:latin typeface="Verdana" pitchFamily="34" charset="0"/>
            </a:rPr>
            <a:t>* Источник: Росстат и статистическая отчетность ОАО «РЖД»</a:t>
          </a:r>
        </a:p>
        <a:p xmlns:a="http://schemas.openxmlformats.org/drawingml/2006/main">
          <a:pPr marL="228600" indent="-228600"/>
          <a:r>
            <a:rPr lang="ru-RU" sz="800" dirty="0" smtClean="0">
              <a:solidFill>
                <a:prstClr val="black"/>
              </a:solidFill>
              <a:latin typeface="Verdana" pitchFamily="34" charset="0"/>
            </a:rPr>
            <a:t>** В 2004-2016 гг. для расчетов использовался индекс цен по виду экономической деятельности  «добыча каменного угля, бурого угля и торфа», в связи </a:t>
          </a:r>
        </a:p>
        <a:p xmlns:a="http://schemas.openxmlformats.org/drawingml/2006/main">
          <a:pPr marL="228600" indent="-228600"/>
          <a:r>
            <a:rPr lang="ru-RU" sz="800" dirty="0" smtClean="0">
              <a:solidFill>
                <a:prstClr val="black"/>
              </a:solidFill>
              <a:latin typeface="Verdana" pitchFamily="34" charset="0"/>
            </a:rPr>
            <a:t>с отсутствием такого показателя в ОКВЭД-2 с 2017 г. используется индекс цен по виду экономической деятельности «добыча угля»</a:t>
          </a:r>
          <a:endParaRPr lang="ru-RU" sz="800" i="0" dirty="0">
            <a:solidFill>
              <a:prstClr val="black"/>
            </a:solidFill>
            <a:latin typeface="Verdana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0.54028</cdr:x>
      <cdr:y>0.08742</cdr:y>
    </cdr:from>
    <cdr:to>
      <cdr:x>0.66015</cdr:x>
      <cdr:y>0.14794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21204" y="470370"/>
          <a:ext cx="1114049" cy="3256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indent="0" algn="ctr"/>
          <a:fld id="{285ED5CF-D3B4-4D34-ABAB-125FFB67316A}" type="TxLink">
            <a:rPr lang="en-US" sz="800" b="1" i="0" u="none" strike="noStrike">
              <a:solidFill>
                <a:srgbClr val="0066A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pPr marL="0" indent="0" algn="ctr"/>
            <a:t> </a:t>
          </a:fld>
          <a:endParaRPr lang="ru-RU" sz="800" b="1" i="0" u="none" strike="noStrike">
            <a:solidFill>
              <a:srgbClr val="0066A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0.54155</cdr:x>
      <cdr:y>0.06209</cdr:y>
    </cdr:from>
    <cdr:to>
      <cdr:x>0.66142</cdr:x>
      <cdr:y>0.12822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32963" y="305741"/>
          <a:ext cx="1114049" cy="3256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indent="0" algn="ctr"/>
          <a:fld id="{69CEBC23-C02D-4A80-B93F-6AB72C13D348}" type="TxLink">
            <a:rPr lang="en-US" sz="800" b="1" i="0" u="none" strike="noStrike">
              <a:solidFill>
                <a:srgbClr val="0066A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pPr marL="0" indent="0" algn="ctr"/>
            <a:t> </a:t>
          </a:fld>
          <a:endParaRPr lang="ru-RU" sz="800" b="1" i="0" u="none" strike="noStrike">
            <a:solidFill>
              <a:srgbClr val="0066A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178" tIns="46089" rIns="92178" bIns="46089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2178" tIns="46089" rIns="92178" bIns="46089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0F75E51-66AE-442A-89FD-E5434782A753}" type="datetimeFigureOut">
              <a:rPr lang="ru-RU"/>
              <a:pPr>
                <a:defRPr/>
              </a:pPr>
              <a:t>15.05.2018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2178" tIns="46089" rIns="92178" bIns="46089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lIns="92178" tIns="46089" rIns="92178" bIns="46089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68703CF-3B60-424D-970B-170B2970F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8" tIns="45347" rIns="90698" bIns="45347" numCol="1" anchor="t" anchorCtr="0" compatLnSpc="1">
            <a:prstTxWarp prst="textNoShape">
              <a:avLst/>
            </a:prstTxWarp>
          </a:bodyPr>
          <a:lstStyle>
            <a:lvl1pPr defTabSz="907472">
              <a:defRPr sz="1200" i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8" tIns="45347" rIns="90698" bIns="45347" numCol="1" anchor="t" anchorCtr="0" compatLnSpc="1">
            <a:prstTxWarp prst="textNoShape">
              <a:avLst/>
            </a:prstTxWarp>
          </a:bodyPr>
          <a:lstStyle>
            <a:lvl1pPr algn="r" defTabSz="907472">
              <a:defRPr sz="1200" i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1363"/>
            <a:ext cx="661828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8" tIns="45347" rIns="90698" bIns="453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8" tIns="45347" rIns="90698" bIns="45347" numCol="1" anchor="b" anchorCtr="0" compatLnSpc="1">
            <a:prstTxWarp prst="textNoShape">
              <a:avLst/>
            </a:prstTxWarp>
          </a:bodyPr>
          <a:lstStyle>
            <a:lvl1pPr defTabSz="907472">
              <a:defRPr sz="1200" i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8" tIns="45347" rIns="90698" bIns="45347" numCol="1" anchor="b" anchorCtr="0" compatLnSpc="1">
            <a:prstTxWarp prst="textNoShape">
              <a:avLst/>
            </a:prstTxWarp>
          </a:bodyPr>
          <a:lstStyle>
            <a:lvl1pPr algn="r" defTabSz="907472">
              <a:defRPr sz="1200" i="0">
                <a:cs typeface="+mn-cs"/>
              </a:defRPr>
            </a:lvl1pPr>
          </a:lstStyle>
          <a:p>
            <a:pPr>
              <a:defRPr/>
            </a:pPr>
            <a:fld id="{F459B035-E669-4519-97DA-B54B82C9C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663" y="741363"/>
            <a:ext cx="6618287" cy="3724275"/>
          </a:xfrm>
          <a:ln/>
        </p:spPr>
      </p:sp>
      <p:sp>
        <p:nvSpPr>
          <p:cNvPr id="717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7856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22" tIns="45712" rIns="91422" bIns="45712"/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578563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2" rIns="91422" bIns="45712" anchor="b"/>
          <a:lstStyle/>
          <a:p>
            <a:pPr algn="r" defTabSz="911225"/>
            <a:fld id="{3D47D2E5-24A2-4A4F-A88A-D3784B66E272}" type="slidenum">
              <a:rPr lang="ru-RU" sz="1200" i="0">
                <a:solidFill>
                  <a:srgbClr val="000000"/>
                </a:solidFill>
                <a:latin typeface="Calibri" pitchFamily="34" charset="0"/>
              </a:rPr>
              <a:pPr algn="r" defTabSz="911225"/>
              <a:t>1</a:t>
            </a:fld>
            <a:endParaRPr lang="ru-RU" sz="1200" i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  <a:noFill/>
          <a:ln/>
        </p:spPr>
        <p:txBody>
          <a:bodyPr lIns="91422" tIns="45711" rIns="91422" bIns="45711"/>
          <a:lstStyle/>
          <a:p>
            <a:pPr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2950"/>
            <a:ext cx="6627812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A233C0-14E5-45DC-B40A-901AB6E2F774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2515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A233C0-14E5-45DC-B40A-901AB6E2F774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1363"/>
            <a:ext cx="6618287" cy="3722687"/>
          </a:xfrm>
          <a:ln/>
        </p:spPr>
      </p:sp>
      <p:sp>
        <p:nvSpPr>
          <p:cNvPr id="21811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89970" tIns="44983" rIns="89970" bIns="44983"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51277" y="9429752"/>
            <a:ext cx="294481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970" tIns="44983" rIns="89970" bIns="44983" anchor="b"/>
          <a:lstStyle/>
          <a:p>
            <a:pPr algn="r" defTabSz="900192">
              <a:defRPr/>
            </a:pPr>
            <a:fld id="{285DA940-3163-4D27-85B1-A2E1D543C703}" type="slidenum">
              <a:rPr lang="ru-RU" sz="1200" i="0">
                <a:solidFill>
                  <a:prstClr val="black"/>
                </a:solidFill>
                <a:cs typeface="+mn-cs"/>
              </a:rPr>
              <a:pPr algn="r" defTabSz="900192">
                <a:defRPr/>
              </a:pPr>
              <a:t>5</a:t>
            </a:fld>
            <a:endParaRPr lang="ru-RU" sz="1200" i="0" dirty="0">
              <a:solidFill>
                <a:prstClr val="black"/>
              </a:solidFill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663" y="741363"/>
            <a:ext cx="6618287" cy="3722687"/>
          </a:xfrm>
          <a:ln/>
        </p:spPr>
      </p:sp>
      <p:sp>
        <p:nvSpPr>
          <p:cNvPr id="21811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89970" tIns="44983" rIns="89970" bIns="44983"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51277" y="9429752"/>
            <a:ext cx="294481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970" tIns="44983" rIns="89970" bIns="44983" anchor="b"/>
          <a:lstStyle/>
          <a:p>
            <a:pPr algn="r" defTabSz="900192">
              <a:defRPr/>
            </a:pPr>
            <a:fld id="{285DA940-3163-4D27-85B1-A2E1D543C703}" type="slidenum">
              <a:rPr lang="ru-RU" sz="1200" i="0">
                <a:solidFill>
                  <a:prstClr val="black"/>
                </a:solidFill>
                <a:cs typeface="+mn-cs"/>
              </a:rPr>
              <a:pPr algn="r" defTabSz="900192">
                <a:defRPr/>
              </a:pPr>
              <a:t>6</a:t>
            </a:fld>
            <a:endParaRPr lang="ru-RU" sz="1200" i="0" dirty="0">
              <a:solidFill>
                <a:prstClr val="black"/>
              </a:solidFill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 userDrawn="1"/>
        </p:nvGrpSpPr>
        <p:grpSpPr bwMode="auto">
          <a:xfrm>
            <a:off x="-374650" y="-13098"/>
            <a:ext cx="366712" cy="2197895"/>
            <a:chOff x="-374650" y="-17463"/>
            <a:chExt cx="366712" cy="2930526"/>
          </a:xfrm>
        </p:grpSpPr>
        <p:sp>
          <p:nvSpPr>
            <p:cNvPr id="6" name="Rectangle 13"/>
            <p:cNvSpPr>
              <a:spLocks noChangeArrowheads="1"/>
            </p:cNvSpPr>
            <p:nvPr userDrawn="1"/>
          </p:nvSpPr>
          <p:spPr bwMode="auto">
            <a:xfrm>
              <a:off x="-374650" y="-17463"/>
              <a:ext cx="366712" cy="366713"/>
            </a:xfrm>
            <a:prstGeom prst="rect">
              <a:avLst/>
            </a:prstGeom>
            <a:solidFill>
              <a:srgbClr val="CD202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" name="Rectangle 14"/>
            <p:cNvSpPr>
              <a:spLocks noChangeArrowheads="1"/>
            </p:cNvSpPr>
            <p:nvPr userDrawn="1"/>
          </p:nvSpPr>
          <p:spPr bwMode="auto">
            <a:xfrm>
              <a:off x="-374650" y="349250"/>
              <a:ext cx="366712" cy="366713"/>
            </a:xfrm>
            <a:prstGeom prst="rect">
              <a:avLst/>
            </a:prstGeom>
            <a:solidFill>
              <a:srgbClr val="455D70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Rectangle 15"/>
            <p:cNvSpPr>
              <a:spLocks noChangeArrowheads="1"/>
            </p:cNvSpPr>
            <p:nvPr userDrawn="1"/>
          </p:nvSpPr>
          <p:spPr bwMode="auto">
            <a:xfrm>
              <a:off x="-374650" y="715963"/>
              <a:ext cx="366712" cy="366712"/>
            </a:xfrm>
            <a:prstGeom prst="rect">
              <a:avLst/>
            </a:prstGeom>
            <a:solidFill>
              <a:srgbClr val="68798B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 userDrawn="1"/>
          </p:nvSpPr>
          <p:spPr bwMode="auto">
            <a:xfrm>
              <a:off x="-374650" y="1081088"/>
              <a:ext cx="366712" cy="366712"/>
            </a:xfrm>
            <a:prstGeom prst="rect">
              <a:avLst/>
            </a:prstGeom>
            <a:solidFill>
              <a:srgbClr val="909CAA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Rectangle 17"/>
            <p:cNvSpPr>
              <a:spLocks noChangeArrowheads="1"/>
            </p:cNvSpPr>
            <p:nvPr userDrawn="1"/>
          </p:nvSpPr>
          <p:spPr bwMode="auto">
            <a:xfrm>
              <a:off x="-374650" y="1447800"/>
              <a:ext cx="366712" cy="366713"/>
            </a:xfrm>
            <a:prstGeom prst="rect">
              <a:avLst/>
            </a:prstGeom>
            <a:solidFill>
              <a:srgbClr val="BFC5CE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 userDrawn="1"/>
          </p:nvSpPr>
          <p:spPr bwMode="auto">
            <a:xfrm>
              <a:off x="-374650" y="1814513"/>
              <a:ext cx="366712" cy="366712"/>
            </a:xfrm>
            <a:prstGeom prst="rect">
              <a:avLst/>
            </a:prstGeom>
            <a:solidFill>
              <a:srgbClr val="A3A86B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" name="Rectangle 19"/>
            <p:cNvSpPr>
              <a:spLocks noChangeArrowheads="1"/>
            </p:cNvSpPr>
            <p:nvPr userDrawn="1"/>
          </p:nvSpPr>
          <p:spPr bwMode="auto">
            <a:xfrm>
              <a:off x="-374650" y="2181225"/>
              <a:ext cx="366712" cy="366713"/>
            </a:xfrm>
            <a:prstGeom prst="rect">
              <a:avLst/>
            </a:prstGeom>
            <a:solidFill>
              <a:srgbClr val="D3D7BD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" name="Rectangle 20"/>
            <p:cNvSpPr>
              <a:spLocks noChangeArrowheads="1"/>
            </p:cNvSpPr>
            <p:nvPr userDrawn="1"/>
          </p:nvSpPr>
          <p:spPr bwMode="auto">
            <a:xfrm>
              <a:off x="-374650" y="2546350"/>
              <a:ext cx="366712" cy="366713"/>
            </a:xfrm>
            <a:prstGeom prst="rect">
              <a:avLst/>
            </a:prstGeom>
            <a:solidFill>
              <a:srgbClr val="0066A1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17" name="Title 1"/>
          <p:cNvSpPr txBox="1">
            <a:spLocks/>
          </p:cNvSpPr>
          <p:nvPr userDrawn="1"/>
        </p:nvSpPr>
        <p:spPr>
          <a:xfrm>
            <a:off x="890591" y="2518174"/>
            <a:ext cx="5513387" cy="56435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eaLnBrk="0" hangingPunct="0">
              <a:defRPr/>
            </a:pPr>
            <a:r>
              <a:rPr lang="ru-RU" sz="2200" i="0">
                <a:solidFill>
                  <a:srgbClr val="FFFFFF"/>
                </a:solidFill>
                <a:latin typeface="Verdana" pitchFamily="34" charset="0"/>
                <a:cs typeface="+mn-cs"/>
              </a:rPr>
              <a:t>Образец заголовка</a:t>
            </a:r>
            <a:endParaRPr lang="en-US" sz="2200" i="0">
              <a:solidFill>
                <a:srgbClr val="FFFFFF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902400" y="4521200"/>
            <a:ext cx="4193157" cy="381396"/>
          </a:xfrm>
        </p:spPr>
        <p:txBody>
          <a:bodyPr anchor="b">
            <a:normAutofit/>
          </a:bodyPr>
          <a:lstStyle>
            <a:lvl1pPr>
              <a:buNone/>
              <a:defRPr sz="10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890031" y="2625757"/>
            <a:ext cx="5514509" cy="564404"/>
          </a:xfrm>
        </p:spPr>
        <p:txBody>
          <a:bodyPr/>
          <a:lstStyle>
            <a:lvl1pPr marL="0" marR="0" indent="0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98322" y="3437385"/>
            <a:ext cx="5514509" cy="84873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й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1"/>
            <a:ext cx="9140825" cy="809625"/>
          </a:xfrm>
          <a:prstGeom prst="rect">
            <a:avLst/>
          </a:prstGeom>
          <a:solidFill>
            <a:srgbClr val="D9D9D9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4857751"/>
            <a:ext cx="9140825" cy="270272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5" name="Group 12"/>
          <p:cNvGrpSpPr>
            <a:grpSpLocks/>
          </p:cNvGrpSpPr>
          <p:nvPr userDrawn="1"/>
        </p:nvGrpSpPr>
        <p:grpSpPr bwMode="auto">
          <a:xfrm>
            <a:off x="-374650" y="-13098"/>
            <a:ext cx="366712" cy="2197895"/>
            <a:chOff x="-374650" y="-17463"/>
            <a:chExt cx="366712" cy="2930526"/>
          </a:xfrm>
        </p:grpSpPr>
        <p:sp>
          <p:nvSpPr>
            <p:cNvPr id="6" name="Rectangle 13"/>
            <p:cNvSpPr>
              <a:spLocks noChangeArrowheads="1"/>
            </p:cNvSpPr>
            <p:nvPr userDrawn="1"/>
          </p:nvSpPr>
          <p:spPr bwMode="auto">
            <a:xfrm>
              <a:off x="-374650" y="-17463"/>
              <a:ext cx="366712" cy="366713"/>
            </a:xfrm>
            <a:prstGeom prst="rect">
              <a:avLst/>
            </a:prstGeom>
            <a:solidFill>
              <a:srgbClr val="CD202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" name="Rectangle 14"/>
            <p:cNvSpPr>
              <a:spLocks noChangeArrowheads="1"/>
            </p:cNvSpPr>
            <p:nvPr userDrawn="1"/>
          </p:nvSpPr>
          <p:spPr bwMode="auto">
            <a:xfrm>
              <a:off x="-374650" y="349250"/>
              <a:ext cx="366712" cy="366713"/>
            </a:xfrm>
            <a:prstGeom prst="rect">
              <a:avLst/>
            </a:prstGeom>
            <a:solidFill>
              <a:srgbClr val="455D70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Rectangle 15"/>
            <p:cNvSpPr>
              <a:spLocks noChangeArrowheads="1"/>
            </p:cNvSpPr>
            <p:nvPr userDrawn="1"/>
          </p:nvSpPr>
          <p:spPr bwMode="auto">
            <a:xfrm>
              <a:off x="-374650" y="715963"/>
              <a:ext cx="366712" cy="366712"/>
            </a:xfrm>
            <a:prstGeom prst="rect">
              <a:avLst/>
            </a:prstGeom>
            <a:solidFill>
              <a:srgbClr val="68798B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Rectangle 16"/>
            <p:cNvSpPr>
              <a:spLocks noChangeArrowheads="1"/>
            </p:cNvSpPr>
            <p:nvPr userDrawn="1"/>
          </p:nvSpPr>
          <p:spPr bwMode="auto">
            <a:xfrm>
              <a:off x="-374650" y="1081088"/>
              <a:ext cx="366712" cy="366712"/>
            </a:xfrm>
            <a:prstGeom prst="rect">
              <a:avLst/>
            </a:prstGeom>
            <a:solidFill>
              <a:srgbClr val="909CAA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Rectangle 17"/>
            <p:cNvSpPr>
              <a:spLocks noChangeArrowheads="1"/>
            </p:cNvSpPr>
            <p:nvPr userDrawn="1"/>
          </p:nvSpPr>
          <p:spPr bwMode="auto">
            <a:xfrm>
              <a:off x="-374650" y="1447800"/>
              <a:ext cx="366712" cy="366713"/>
            </a:xfrm>
            <a:prstGeom prst="rect">
              <a:avLst/>
            </a:prstGeom>
            <a:solidFill>
              <a:srgbClr val="BFC5CE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8"/>
            <p:cNvSpPr>
              <a:spLocks noChangeArrowheads="1"/>
            </p:cNvSpPr>
            <p:nvPr userDrawn="1"/>
          </p:nvSpPr>
          <p:spPr bwMode="auto">
            <a:xfrm>
              <a:off x="-374650" y="1814513"/>
              <a:ext cx="366712" cy="366712"/>
            </a:xfrm>
            <a:prstGeom prst="rect">
              <a:avLst/>
            </a:prstGeom>
            <a:solidFill>
              <a:srgbClr val="A3A86B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9"/>
            <p:cNvSpPr>
              <a:spLocks noChangeArrowheads="1"/>
            </p:cNvSpPr>
            <p:nvPr userDrawn="1"/>
          </p:nvSpPr>
          <p:spPr bwMode="auto">
            <a:xfrm>
              <a:off x="-374650" y="2181225"/>
              <a:ext cx="366712" cy="366713"/>
            </a:xfrm>
            <a:prstGeom prst="rect">
              <a:avLst/>
            </a:prstGeom>
            <a:solidFill>
              <a:srgbClr val="D3D7BD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Rectangle 20"/>
            <p:cNvSpPr>
              <a:spLocks noChangeArrowheads="1"/>
            </p:cNvSpPr>
            <p:nvPr userDrawn="1"/>
          </p:nvSpPr>
          <p:spPr bwMode="auto">
            <a:xfrm>
              <a:off x="-374650" y="2546350"/>
              <a:ext cx="366712" cy="366713"/>
            </a:xfrm>
            <a:prstGeom prst="rect">
              <a:avLst/>
            </a:prstGeom>
            <a:solidFill>
              <a:srgbClr val="0066A1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i="0" dirty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14" name="Группа 10"/>
          <p:cNvGrpSpPr>
            <a:grpSpLocks/>
          </p:cNvGrpSpPr>
          <p:nvPr userDrawn="1"/>
        </p:nvGrpSpPr>
        <p:grpSpPr bwMode="auto">
          <a:xfrm>
            <a:off x="8362950" y="4949430"/>
            <a:ext cx="406400" cy="135731"/>
            <a:chOff x="5385680" y="6487509"/>
            <a:chExt cx="1039813" cy="461962"/>
          </a:xfrm>
        </p:grpSpPr>
        <p:sp>
          <p:nvSpPr>
            <p:cNvPr id="15" name="Freeform 27"/>
            <p:cNvSpPr>
              <a:spLocks/>
            </p:cNvSpPr>
            <p:nvPr userDrawn="1"/>
          </p:nvSpPr>
          <p:spPr bwMode="auto">
            <a:xfrm>
              <a:off x="6047750" y="6487509"/>
              <a:ext cx="377743" cy="344444"/>
            </a:xfrm>
            <a:custGeom>
              <a:avLst/>
              <a:gdLst>
                <a:gd name="T0" fmla="*/ 2147483647 w 1195"/>
                <a:gd name="T1" fmla="*/ 2147483647 h 1091"/>
                <a:gd name="T2" fmla="*/ 2147483647 w 1195"/>
                <a:gd name="T3" fmla="*/ 2147483647 h 1091"/>
                <a:gd name="T4" fmla="*/ 2147483647 w 1195"/>
                <a:gd name="T5" fmla="*/ 2147483647 h 1091"/>
                <a:gd name="T6" fmla="*/ 2147483647 w 1195"/>
                <a:gd name="T7" fmla="*/ 2147483647 h 1091"/>
                <a:gd name="T8" fmla="*/ 2147483647 w 1195"/>
                <a:gd name="T9" fmla="*/ 2147483647 h 1091"/>
                <a:gd name="T10" fmla="*/ 2147483647 w 1195"/>
                <a:gd name="T11" fmla="*/ 2147483647 h 1091"/>
                <a:gd name="T12" fmla="*/ 2147483647 w 1195"/>
                <a:gd name="T13" fmla="*/ 2147483647 h 1091"/>
                <a:gd name="T14" fmla="*/ 2147483647 w 1195"/>
                <a:gd name="T15" fmla="*/ 2147483647 h 1091"/>
                <a:gd name="T16" fmla="*/ 2147483647 w 1195"/>
                <a:gd name="T17" fmla="*/ 2147483647 h 1091"/>
                <a:gd name="T18" fmla="*/ 2147483647 w 1195"/>
                <a:gd name="T19" fmla="*/ 2147483647 h 1091"/>
                <a:gd name="T20" fmla="*/ 2147483647 w 1195"/>
                <a:gd name="T21" fmla="*/ 2147483647 h 1091"/>
                <a:gd name="T22" fmla="*/ 2147483647 w 1195"/>
                <a:gd name="T23" fmla="*/ 2147483647 h 1091"/>
                <a:gd name="T24" fmla="*/ 2147483647 w 1195"/>
                <a:gd name="T25" fmla="*/ 2147483647 h 1091"/>
                <a:gd name="T26" fmla="*/ 2147483647 w 1195"/>
                <a:gd name="T27" fmla="*/ 2147483647 h 1091"/>
                <a:gd name="T28" fmla="*/ 2147483647 w 1195"/>
                <a:gd name="T29" fmla="*/ 2147483647 h 1091"/>
                <a:gd name="T30" fmla="*/ 2147483647 w 1195"/>
                <a:gd name="T31" fmla="*/ 2147483647 h 1091"/>
                <a:gd name="T32" fmla="*/ 2147483647 w 1195"/>
                <a:gd name="T33" fmla="*/ 2147483647 h 1091"/>
                <a:gd name="T34" fmla="*/ 2147483647 w 1195"/>
                <a:gd name="T35" fmla="*/ 2147483647 h 1091"/>
                <a:gd name="T36" fmla="*/ 2147483647 w 1195"/>
                <a:gd name="T37" fmla="*/ 2147483647 h 1091"/>
                <a:gd name="T38" fmla="*/ 2147483647 w 1195"/>
                <a:gd name="T39" fmla="*/ 2147483647 h 1091"/>
                <a:gd name="T40" fmla="*/ 2147483647 w 1195"/>
                <a:gd name="T41" fmla="*/ 2147483647 h 1091"/>
                <a:gd name="T42" fmla="*/ 2147483647 w 1195"/>
                <a:gd name="T43" fmla="*/ 2147483647 h 1091"/>
                <a:gd name="T44" fmla="*/ 2147483647 w 1195"/>
                <a:gd name="T45" fmla="*/ 2147483647 h 1091"/>
                <a:gd name="T46" fmla="*/ 2147483647 w 1195"/>
                <a:gd name="T47" fmla="*/ 2147483647 h 1091"/>
                <a:gd name="T48" fmla="*/ 2147483647 w 1195"/>
                <a:gd name="T49" fmla="*/ 2147483647 h 1091"/>
                <a:gd name="T50" fmla="*/ 2147483647 w 1195"/>
                <a:gd name="T51" fmla="*/ 2147483647 h 1091"/>
                <a:gd name="T52" fmla="*/ 2147483647 w 1195"/>
                <a:gd name="T53" fmla="*/ 2147483647 h 1091"/>
                <a:gd name="T54" fmla="*/ 2147483647 w 1195"/>
                <a:gd name="T55" fmla="*/ 2147483647 h 1091"/>
                <a:gd name="T56" fmla="*/ 2147483647 w 1195"/>
                <a:gd name="T57" fmla="*/ 2147483647 h 1091"/>
                <a:gd name="T58" fmla="*/ 2147483647 w 1195"/>
                <a:gd name="T59" fmla="*/ 2147483647 h 1091"/>
                <a:gd name="T60" fmla="*/ 2147483647 w 1195"/>
                <a:gd name="T61" fmla="*/ 2147483647 h 1091"/>
                <a:gd name="T62" fmla="*/ 2147483647 w 1195"/>
                <a:gd name="T63" fmla="*/ 2147483647 h 1091"/>
                <a:gd name="T64" fmla="*/ 2147483647 w 1195"/>
                <a:gd name="T65" fmla="*/ 2147483647 h 1091"/>
                <a:gd name="T66" fmla="*/ 2147483647 w 1195"/>
                <a:gd name="T67" fmla="*/ 2147483647 h 1091"/>
                <a:gd name="T68" fmla="*/ 2147483647 w 1195"/>
                <a:gd name="T69" fmla="*/ 2147483647 h 1091"/>
                <a:gd name="T70" fmla="*/ 2147483647 w 1195"/>
                <a:gd name="T71" fmla="*/ 2147483647 h 1091"/>
                <a:gd name="T72" fmla="*/ 2147483647 w 1195"/>
                <a:gd name="T73" fmla="*/ 2147483647 h 1091"/>
                <a:gd name="T74" fmla="*/ 2147483647 w 1195"/>
                <a:gd name="T75" fmla="*/ 2147483647 h 1091"/>
                <a:gd name="T76" fmla="*/ 2147483647 w 1195"/>
                <a:gd name="T77" fmla="*/ 2147483647 h 1091"/>
                <a:gd name="T78" fmla="*/ 2147483647 w 1195"/>
                <a:gd name="T79" fmla="*/ 2147483647 h 1091"/>
                <a:gd name="T80" fmla="*/ 2147483647 w 1195"/>
                <a:gd name="T81" fmla="*/ 2147483647 h 1091"/>
                <a:gd name="T82" fmla="*/ 2147483647 w 1195"/>
                <a:gd name="T83" fmla="*/ 2147483647 h 1091"/>
                <a:gd name="T84" fmla="*/ 2147483647 w 1195"/>
                <a:gd name="T85" fmla="*/ 2147483647 h 1091"/>
                <a:gd name="T86" fmla="*/ 2147483647 w 1195"/>
                <a:gd name="T87" fmla="*/ 2147483647 h 1091"/>
                <a:gd name="T88" fmla="*/ 2147483647 w 1195"/>
                <a:gd name="T89" fmla="*/ 2147483647 h 1091"/>
                <a:gd name="T90" fmla="*/ 2147483647 w 1195"/>
                <a:gd name="T91" fmla="*/ 0 h 1091"/>
                <a:gd name="T92" fmla="*/ 2147483647 w 1195"/>
                <a:gd name="T93" fmla="*/ 2147483647 h 1091"/>
                <a:gd name="T94" fmla="*/ 2147483647 w 1195"/>
                <a:gd name="T95" fmla="*/ 2147483647 h 1091"/>
                <a:gd name="T96" fmla="*/ 2147483647 w 1195"/>
                <a:gd name="T97" fmla="*/ 2147483647 h 1091"/>
                <a:gd name="T98" fmla="*/ 2147483647 w 1195"/>
                <a:gd name="T99" fmla="*/ 2147483647 h 109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195" h="1091">
                  <a:moveTo>
                    <a:pt x="239" y="127"/>
                  </a:moveTo>
                  <a:lnTo>
                    <a:pt x="239" y="181"/>
                  </a:lnTo>
                  <a:lnTo>
                    <a:pt x="693" y="181"/>
                  </a:lnTo>
                  <a:lnTo>
                    <a:pt x="719" y="181"/>
                  </a:lnTo>
                  <a:lnTo>
                    <a:pt x="747" y="185"/>
                  </a:lnTo>
                  <a:lnTo>
                    <a:pt x="762" y="188"/>
                  </a:lnTo>
                  <a:lnTo>
                    <a:pt x="775" y="194"/>
                  </a:lnTo>
                  <a:lnTo>
                    <a:pt x="789" y="202"/>
                  </a:lnTo>
                  <a:lnTo>
                    <a:pt x="801" y="212"/>
                  </a:lnTo>
                  <a:lnTo>
                    <a:pt x="809" y="224"/>
                  </a:lnTo>
                  <a:lnTo>
                    <a:pt x="817" y="236"/>
                  </a:lnTo>
                  <a:lnTo>
                    <a:pt x="823" y="251"/>
                  </a:lnTo>
                  <a:lnTo>
                    <a:pt x="827" y="264"/>
                  </a:lnTo>
                  <a:lnTo>
                    <a:pt x="830" y="293"/>
                  </a:lnTo>
                  <a:lnTo>
                    <a:pt x="830" y="318"/>
                  </a:lnTo>
                  <a:lnTo>
                    <a:pt x="830" y="773"/>
                  </a:lnTo>
                  <a:lnTo>
                    <a:pt x="830" y="798"/>
                  </a:lnTo>
                  <a:lnTo>
                    <a:pt x="827" y="825"/>
                  </a:lnTo>
                  <a:lnTo>
                    <a:pt x="823" y="840"/>
                  </a:lnTo>
                  <a:lnTo>
                    <a:pt x="817" y="853"/>
                  </a:lnTo>
                  <a:lnTo>
                    <a:pt x="809" y="867"/>
                  </a:lnTo>
                  <a:lnTo>
                    <a:pt x="801" y="878"/>
                  </a:lnTo>
                  <a:lnTo>
                    <a:pt x="789" y="889"/>
                  </a:lnTo>
                  <a:lnTo>
                    <a:pt x="775" y="896"/>
                  </a:lnTo>
                  <a:lnTo>
                    <a:pt x="762" y="902"/>
                  </a:lnTo>
                  <a:lnTo>
                    <a:pt x="747" y="905"/>
                  </a:lnTo>
                  <a:lnTo>
                    <a:pt x="719" y="908"/>
                  </a:lnTo>
                  <a:lnTo>
                    <a:pt x="693" y="910"/>
                  </a:lnTo>
                  <a:lnTo>
                    <a:pt x="475" y="910"/>
                  </a:lnTo>
                  <a:lnTo>
                    <a:pt x="460" y="908"/>
                  </a:lnTo>
                  <a:lnTo>
                    <a:pt x="443" y="908"/>
                  </a:lnTo>
                  <a:lnTo>
                    <a:pt x="428" y="907"/>
                  </a:lnTo>
                  <a:lnTo>
                    <a:pt x="413" y="904"/>
                  </a:lnTo>
                  <a:lnTo>
                    <a:pt x="400" y="899"/>
                  </a:lnTo>
                  <a:lnTo>
                    <a:pt x="387" y="892"/>
                  </a:lnTo>
                  <a:lnTo>
                    <a:pt x="381" y="886"/>
                  </a:lnTo>
                  <a:lnTo>
                    <a:pt x="376" y="881"/>
                  </a:lnTo>
                  <a:lnTo>
                    <a:pt x="372" y="874"/>
                  </a:lnTo>
                  <a:lnTo>
                    <a:pt x="367" y="867"/>
                  </a:lnTo>
                  <a:lnTo>
                    <a:pt x="364" y="859"/>
                  </a:lnTo>
                  <a:lnTo>
                    <a:pt x="363" y="852"/>
                  </a:lnTo>
                  <a:lnTo>
                    <a:pt x="361" y="844"/>
                  </a:lnTo>
                  <a:lnTo>
                    <a:pt x="361" y="837"/>
                  </a:lnTo>
                  <a:lnTo>
                    <a:pt x="363" y="822"/>
                  </a:lnTo>
                  <a:lnTo>
                    <a:pt x="367" y="809"/>
                  </a:lnTo>
                  <a:lnTo>
                    <a:pt x="373" y="795"/>
                  </a:lnTo>
                  <a:lnTo>
                    <a:pt x="381" y="782"/>
                  </a:lnTo>
                  <a:lnTo>
                    <a:pt x="390" y="768"/>
                  </a:lnTo>
                  <a:lnTo>
                    <a:pt x="399" y="758"/>
                  </a:lnTo>
                  <a:lnTo>
                    <a:pt x="693" y="364"/>
                  </a:lnTo>
                  <a:lnTo>
                    <a:pt x="239" y="364"/>
                  </a:lnTo>
                  <a:lnTo>
                    <a:pt x="56" y="606"/>
                  </a:lnTo>
                  <a:lnTo>
                    <a:pt x="35" y="636"/>
                  </a:lnTo>
                  <a:lnTo>
                    <a:pt x="16" y="664"/>
                  </a:lnTo>
                  <a:lnTo>
                    <a:pt x="10" y="679"/>
                  </a:lnTo>
                  <a:lnTo>
                    <a:pt x="4" y="694"/>
                  </a:lnTo>
                  <a:lnTo>
                    <a:pt x="1" y="710"/>
                  </a:lnTo>
                  <a:lnTo>
                    <a:pt x="0" y="727"/>
                  </a:lnTo>
                  <a:lnTo>
                    <a:pt x="1" y="743"/>
                  </a:lnTo>
                  <a:lnTo>
                    <a:pt x="4" y="759"/>
                  </a:lnTo>
                  <a:lnTo>
                    <a:pt x="9" y="774"/>
                  </a:lnTo>
                  <a:lnTo>
                    <a:pt x="16" y="789"/>
                  </a:lnTo>
                  <a:lnTo>
                    <a:pt x="34" y="817"/>
                  </a:lnTo>
                  <a:lnTo>
                    <a:pt x="56" y="849"/>
                  </a:lnTo>
                  <a:lnTo>
                    <a:pt x="102" y="910"/>
                  </a:lnTo>
                  <a:lnTo>
                    <a:pt x="137" y="954"/>
                  </a:lnTo>
                  <a:lnTo>
                    <a:pt x="172" y="996"/>
                  </a:lnTo>
                  <a:lnTo>
                    <a:pt x="192" y="1015"/>
                  </a:lnTo>
                  <a:lnTo>
                    <a:pt x="211" y="1033"/>
                  </a:lnTo>
                  <a:lnTo>
                    <a:pt x="232" y="1048"/>
                  </a:lnTo>
                  <a:lnTo>
                    <a:pt x="254" y="1061"/>
                  </a:lnTo>
                  <a:lnTo>
                    <a:pt x="277" y="1070"/>
                  </a:lnTo>
                  <a:lnTo>
                    <a:pt x="302" y="1078"/>
                  </a:lnTo>
                  <a:lnTo>
                    <a:pt x="327" y="1084"/>
                  </a:lnTo>
                  <a:lnTo>
                    <a:pt x="355" y="1087"/>
                  </a:lnTo>
                  <a:lnTo>
                    <a:pt x="385" y="1090"/>
                  </a:lnTo>
                  <a:lnTo>
                    <a:pt x="416" y="1091"/>
                  </a:lnTo>
                  <a:lnTo>
                    <a:pt x="449" y="1091"/>
                  </a:lnTo>
                  <a:lnTo>
                    <a:pt x="485" y="1091"/>
                  </a:lnTo>
                  <a:lnTo>
                    <a:pt x="683" y="1091"/>
                  </a:lnTo>
                  <a:lnTo>
                    <a:pt x="728" y="1091"/>
                  </a:lnTo>
                  <a:lnTo>
                    <a:pt x="777" y="1090"/>
                  </a:lnTo>
                  <a:lnTo>
                    <a:pt x="802" y="1088"/>
                  </a:lnTo>
                  <a:lnTo>
                    <a:pt x="829" y="1085"/>
                  </a:lnTo>
                  <a:lnTo>
                    <a:pt x="856" y="1081"/>
                  </a:lnTo>
                  <a:lnTo>
                    <a:pt x="882" y="1076"/>
                  </a:lnTo>
                  <a:lnTo>
                    <a:pt x="908" y="1070"/>
                  </a:lnTo>
                  <a:lnTo>
                    <a:pt x="935" y="1063"/>
                  </a:lnTo>
                  <a:lnTo>
                    <a:pt x="961" y="1054"/>
                  </a:lnTo>
                  <a:lnTo>
                    <a:pt x="987" y="1043"/>
                  </a:lnTo>
                  <a:lnTo>
                    <a:pt x="1012" y="1030"/>
                  </a:lnTo>
                  <a:lnTo>
                    <a:pt x="1036" y="1015"/>
                  </a:lnTo>
                  <a:lnTo>
                    <a:pt x="1060" y="997"/>
                  </a:lnTo>
                  <a:lnTo>
                    <a:pt x="1080" y="977"/>
                  </a:lnTo>
                  <a:lnTo>
                    <a:pt x="1101" y="956"/>
                  </a:lnTo>
                  <a:lnTo>
                    <a:pt x="1119" y="932"/>
                  </a:lnTo>
                  <a:lnTo>
                    <a:pt x="1134" y="908"/>
                  </a:lnTo>
                  <a:lnTo>
                    <a:pt x="1147" y="884"/>
                  </a:lnTo>
                  <a:lnTo>
                    <a:pt x="1158" y="861"/>
                  </a:lnTo>
                  <a:lnTo>
                    <a:pt x="1167" y="835"/>
                  </a:lnTo>
                  <a:lnTo>
                    <a:pt x="1174" y="811"/>
                  </a:lnTo>
                  <a:lnTo>
                    <a:pt x="1180" y="786"/>
                  </a:lnTo>
                  <a:lnTo>
                    <a:pt x="1185" y="764"/>
                  </a:lnTo>
                  <a:lnTo>
                    <a:pt x="1189" y="740"/>
                  </a:lnTo>
                  <a:lnTo>
                    <a:pt x="1191" y="719"/>
                  </a:lnTo>
                  <a:lnTo>
                    <a:pt x="1194" y="698"/>
                  </a:lnTo>
                  <a:lnTo>
                    <a:pt x="1195" y="663"/>
                  </a:lnTo>
                  <a:lnTo>
                    <a:pt x="1195" y="636"/>
                  </a:lnTo>
                  <a:lnTo>
                    <a:pt x="1195" y="455"/>
                  </a:lnTo>
                  <a:lnTo>
                    <a:pt x="1195" y="426"/>
                  </a:lnTo>
                  <a:lnTo>
                    <a:pt x="1194" y="391"/>
                  </a:lnTo>
                  <a:lnTo>
                    <a:pt x="1191" y="371"/>
                  </a:lnTo>
                  <a:lnTo>
                    <a:pt x="1189" y="349"/>
                  </a:lnTo>
                  <a:lnTo>
                    <a:pt x="1185" y="327"/>
                  </a:lnTo>
                  <a:lnTo>
                    <a:pt x="1180" y="303"/>
                  </a:lnTo>
                  <a:lnTo>
                    <a:pt x="1174" y="279"/>
                  </a:lnTo>
                  <a:lnTo>
                    <a:pt x="1167" y="255"/>
                  </a:lnTo>
                  <a:lnTo>
                    <a:pt x="1158" y="230"/>
                  </a:lnTo>
                  <a:lnTo>
                    <a:pt x="1147" y="206"/>
                  </a:lnTo>
                  <a:lnTo>
                    <a:pt x="1134" y="181"/>
                  </a:lnTo>
                  <a:lnTo>
                    <a:pt x="1119" y="157"/>
                  </a:lnTo>
                  <a:lnTo>
                    <a:pt x="1101" y="135"/>
                  </a:lnTo>
                  <a:lnTo>
                    <a:pt x="1080" y="113"/>
                  </a:lnTo>
                  <a:lnTo>
                    <a:pt x="1060" y="93"/>
                  </a:lnTo>
                  <a:lnTo>
                    <a:pt x="1036" y="75"/>
                  </a:lnTo>
                  <a:lnTo>
                    <a:pt x="1012" y="61"/>
                  </a:lnTo>
                  <a:lnTo>
                    <a:pt x="987" y="47"/>
                  </a:lnTo>
                  <a:lnTo>
                    <a:pt x="961" y="37"/>
                  </a:lnTo>
                  <a:lnTo>
                    <a:pt x="935" y="26"/>
                  </a:lnTo>
                  <a:lnTo>
                    <a:pt x="908" y="19"/>
                  </a:lnTo>
                  <a:lnTo>
                    <a:pt x="882" y="13"/>
                  </a:lnTo>
                  <a:lnTo>
                    <a:pt x="856" y="8"/>
                  </a:lnTo>
                  <a:lnTo>
                    <a:pt x="829" y="5"/>
                  </a:lnTo>
                  <a:lnTo>
                    <a:pt x="802" y="3"/>
                  </a:lnTo>
                  <a:lnTo>
                    <a:pt x="777" y="1"/>
                  </a:lnTo>
                  <a:lnTo>
                    <a:pt x="728" y="0"/>
                  </a:lnTo>
                  <a:lnTo>
                    <a:pt x="683" y="0"/>
                  </a:lnTo>
                  <a:lnTo>
                    <a:pt x="367" y="0"/>
                  </a:lnTo>
                  <a:lnTo>
                    <a:pt x="344" y="0"/>
                  </a:lnTo>
                  <a:lnTo>
                    <a:pt x="318" y="3"/>
                  </a:lnTo>
                  <a:lnTo>
                    <a:pt x="305" y="7"/>
                  </a:lnTo>
                  <a:lnTo>
                    <a:pt x="293" y="11"/>
                  </a:lnTo>
                  <a:lnTo>
                    <a:pt x="281" y="19"/>
                  </a:lnTo>
                  <a:lnTo>
                    <a:pt x="269" y="29"/>
                  </a:lnTo>
                  <a:lnTo>
                    <a:pt x="259" y="41"/>
                  </a:lnTo>
                  <a:lnTo>
                    <a:pt x="251" y="53"/>
                  </a:lnTo>
                  <a:lnTo>
                    <a:pt x="245" y="66"/>
                  </a:lnTo>
                  <a:lnTo>
                    <a:pt x="242" y="78"/>
                  </a:lnTo>
                  <a:lnTo>
                    <a:pt x="239" y="104"/>
                  </a:lnTo>
                  <a:lnTo>
                    <a:pt x="239" y="127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" name="Freeform 28"/>
            <p:cNvSpPr>
              <a:spLocks/>
            </p:cNvSpPr>
            <p:nvPr userDrawn="1"/>
          </p:nvSpPr>
          <p:spPr bwMode="auto">
            <a:xfrm>
              <a:off x="5775610" y="6605024"/>
              <a:ext cx="316818" cy="226929"/>
            </a:xfrm>
            <a:custGeom>
              <a:avLst/>
              <a:gdLst>
                <a:gd name="T0" fmla="*/ 2147483647 w 1002"/>
                <a:gd name="T1" fmla="*/ 0 h 727"/>
                <a:gd name="T2" fmla="*/ 2147483647 w 1002"/>
                <a:gd name="T3" fmla="*/ 0 h 727"/>
                <a:gd name="T4" fmla="*/ 2147483647 w 1002"/>
                <a:gd name="T5" fmla="*/ 2147483647 h 727"/>
                <a:gd name="T6" fmla="*/ 0 w 1002"/>
                <a:gd name="T7" fmla="*/ 2147483647 h 727"/>
                <a:gd name="T8" fmla="*/ 2147483647 w 1002"/>
                <a:gd name="T9" fmla="*/ 0 h 7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" h="727">
                  <a:moveTo>
                    <a:pt x="546" y="0"/>
                  </a:moveTo>
                  <a:lnTo>
                    <a:pt x="1002" y="0"/>
                  </a:lnTo>
                  <a:lnTo>
                    <a:pt x="456" y="727"/>
                  </a:lnTo>
                  <a:lnTo>
                    <a:pt x="0" y="727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" name="Freeform 29"/>
            <p:cNvSpPr>
              <a:spLocks/>
            </p:cNvSpPr>
            <p:nvPr userDrawn="1"/>
          </p:nvSpPr>
          <p:spPr bwMode="auto">
            <a:xfrm>
              <a:off x="5385680" y="6605024"/>
              <a:ext cx="434611" cy="344447"/>
            </a:xfrm>
            <a:custGeom>
              <a:avLst/>
              <a:gdLst>
                <a:gd name="T0" fmla="*/ 0 w 1377"/>
                <a:gd name="T1" fmla="*/ 2147483647 h 1091"/>
                <a:gd name="T2" fmla="*/ 2147483647 w 1377"/>
                <a:gd name="T3" fmla="*/ 2147483647 h 1091"/>
                <a:gd name="T4" fmla="*/ 2147483647 w 1377"/>
                <a:gd name="T5" fmla="*/ 2147483647 h 1091"/>
                <a:gd name="T6" fmla="*/ 2147483647 w 1377"/>
                <a:gd name="T7" fmla="*/ 2147483647 h 1091"/>
                <a:gd name="T8" fmla="*/ 2147483647 w 1377"/>
                <a:gd name="T9" fmla="*/ 2147483647 h 1091"/>
                <a:gd name="T10" fmla="*/ 2147483647 w 1377"/>
                <a:gd name="T11" fmla="*/ 0 h 1091"/>
                <a:gd name="T12" fmla="*/ 2147483647 w 1377"/>
                <a:gd name="T13" fmla="*/ 0 h 1091"/>
                <a:gd name="T14" fmla="*/ 2147483647 w 1377"/>
                <a:gd name="T15" fmla="*/ 0 h 1091"/>
                <a:gd name="T16" fmla="*/ 2147483647 w 1377"/>
                <a:gd name="T17" fmla="*/ 2147483647 h 1091"/>
                <a:gd name="T18" fmla="*/ 2147483647 w 1377"/>
                <a:gd name="T19" fmla="*/ 2147483647 h 1091"/>
                <a:gd name="T20" fmla="*/ 2147483647 w 1377"/>
                <a:gd name="T21" fmla="*/ 2147483647 h 1091"/>
                <a:gd name="T22" fmla="*/ 2147483647 w 1377"/>
                <a:gd name="T23" fmla="*/ 2147483647 h 1091"/>
                <a:gd name="T24" fmla="*/ 2147483647 w 1377"/>
                <a:gd name="T25" fmla="*/ 2147483647 h 1091"/>
                <a:gd name="T26" fmla="*/ 2147483647 w 1377"/>
                <a:gd name="T27" fmla="*/ 2147483647 h 1091"/>
                <a:gd name="T28" fmla="*/ 2147483647 w 1377"/>
                <a:gd name="T29" fmla="*/ 2147483647 h 1091"/>
                <a:gd name="T30" fmla="*/ 2147483647 w 1377"/>
                <a:gd name="T31" fmla="*/ 2147483647 h 1091"/>
                <a:gd name="T32" fmla="*/ 2147483647 w 1377"/>
                <a:gd name="T33" fmla="*/ 2147483647 h 1091"/>
                <a:gd name="T34" fmla="*/ 2147483647 w 1377"/>
                <a:gd name="T35" fmla="*/ 2147483647 h 1091"/>
                <a:gd name="T36" fmla="*/ 2147483647 w 1377"/>
                <a:gd name="T37" fmla="*/ 2147483647 h 1091"/>
                <a:gd name="T38" fmla="*/ 2147483647 w 1377"/>
                <a:gd name="T39" fmla="*/ 2147483647 h 1091"/>
                <a:gd name="T40" fmla="*/ 2147483647 w 1377"/>
                <a:gd name="T41" fmla="*/ 2147483647 h 1091"/>
                <a:gd name="T42" fmla="*/ 2147483647 w 1377"/>
                <a:gd name="T43" fmla="*/ 2147483647 h 1091"/>
                <a:gd name="T44" fmla="*/ 2147483647 w 1377"/>
                <a:gd name="T45" fmla="*/ 2147483647 h 1091"/>
                <a:gd name="T46" fmla="*/ 2147483647 w 1377"/>
                <a:gd name="T47" fmla="*/ 2147483647 h 1091"/>
                <a:gd name="T48" fmla="*/ 2147483647 w 1377"/>
                <a:gd name="T49" fmla="*/ 2147483647 h 1091"/>
                <a:gd name="T50" fmla="*/ 2147483647 w 1377"/>
                <a:gd name="T51" fmla="*/ 2147483647 h 1091"/>
                <a:gd name="T52" fmla="*/ 2147483647 w 1377"/>
                <a:gd name="T53" fmla="*/ 2147483647 h 1091"/>
                <a:gd name="T54" fmla="*/ 2147483647 w 1377"/>
                <a:gd name="T55" fmla="*/ 2147483647 h 1091"/>
                <a:gd name="T56" fmla="*/ 2147483647 w 1377"/>
                <a:gd name="T57" fmla="*/ 2147483647 h 1091"/>
                <a:gd name="T58" fmla="*/ 2147483647 w 1377"/>
                <a:gd name="T59" fmla="*/ 2147483647 h 1091"/>
                <a:gd name="T60" fmla="*/ 2147483647 w 1377"/>
                <a:gd name="T61" fmla="*/ 2147483647 h 1091"/>
                <a:gd name="T62" fmla="*/ 2147483647 w 1377"/>
                <a:gd name="T63" fmla="*/ 2147483647 h 1091"/>
                <a:gd name="T64" fmla="*/ 2147483647 w 1377"/>
                <a:gd name="T65" fmla="*/ 2147483647 h 1091"/>
                <a:gd name="T66" fmla="*/ 2147483647 w 1377"/>
                <a:gd name="T67" fmla="*/ 2147483647 h 1091"/>
                <a:gd name="T68" fmla="*/ 0 w 1377"/>
                <a:gd name="T69" fmla="*/ 2147483647 h 10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77" h="1091">
                  <a:moveTo>
                    <a:pt x="0" y="128"/>
                  </a:moveTo>
                  <a:lnTo>
                    <a:pt x="0" y="104"/>
                  </a:lnTo>
                  <a:lnTo>
                    <a:pt x="3" y="79"/>
                  </a:lnTo>
                  <a:lnTo>
                    <a:pt x="7" y="65"/>
                  </a:lnTo>
                  <a:lnTo>
                    <a:pt x="12" y="53"/>
                  </a:lnTo>
                  <a:lnTo>
                    <a:pt x="19" y="42"/>
                  </a:lnTo>
                  <a:lnTo>
                    <a:pt x="30" y="30"/>
                  </a:lnTo>
                  <a:lnTo>
                    <a:pt x="42" y="19"/>
                  </a:lnTo>
                  <a:lnTo>
                    <a:pt x="53" y="12"/>
                  </a:lnTo>
                  <a:lnTo>
                    <a:pt x="67" y="6"/>
                  </a:lnTo>
                  <a:lnTo>
                    <a:pt x="79" y="3"/>
                  </a:lnTo>
                  <a:lnTo>
                    <a:pt x="104" y="0"/>
                  </a:lnTo>
                  <a:lnTo>
                    <a:pt x="128" y="0"/>
                  </a:lnTo>
                  <a:lnTo>
                    <a:pt x="892" y="0"/>
                  </a:lnTo>
                  <a:lnTo>
                    <a:pt x="927" y="0"/>
                  </a:lnTo>
                  <a:lnTo>
                    <a:pt x="960" y="0"/>
                  </a:lnTo>
                  <a:lnTo>
                    <a:pt x="991" y="1"/>
                  </a:lnTo>
                  <a:lnTo>
                    <a:pt x="1021" y="3"/>
                  </a:lnTo>
                  <a:lnTo>
                    <a:pt x="1048" y="6"/>
                  </a:lnTo>
                  <a:lnTo>
                    <a:pt x="1075" y="12"/>
                  </a:lnTo>
                  <a:lnTo>
                    <a:pt x="1099" y="19"/>
                  </a:lnTo>
                  <a:lnTo>
                    <a:pt x="1122" y="30"/>
                  </a:lnTo>
                  <a:lnTo>
                    <a:pt x="1145" y="42"/>
                  </a:lnTo>
                  <a:lnTo>
                    <a:pt x="1166" y="58"/>
                  </a:lnTo>
                  <a:lnTo>
                    <a:pt x="1185" y="74"/>
                  </a:lnTo>
                  <a:lnTo>
                    <a:pt x="1204" y="94"/>
                  </a:lnTo>
                  <a:lnTo>
                    <a:pt x="1240" y="137"/>
                  </a:lnTo>
                  <a:lnTo>
                    <a:pt x="1274" y="181"/>
                  </a:lnTo>
                  <a:lnTo>
                    <a:pt x="1320" y="242"/>
                  </a:lnTo>
                  <a:lnTo>
                    <a:pt x="1343" y="272"/>
                  </a:lnTo>
                  <a:lnTo>
                    <a:pt x="1361" y="302"/>
                  </a:lnTo>
                  <a:lnTo>
                    <a:pt x="1367" y="317"/>
                  </a:lnTo>
                  <a:lnTo>
                    <a:pt x="1372" y="331"/>
                  </a:lnTo>
                  <a:lnTo>
                    <a:pt x="1375" y="346"/>
                  </a:lnTo>
                  <a:lnTo>
                    <a:pt x="1377" y="363"/>
                  </a:lnTo>
                  <a:lnTo>
                    <a:pt x="1375" y="379"/>
                  </a:lnTo>
                  <a:lnTo>
                    <a:pt x="1372" y="395"/>
                  </a:lnTo>
                  <a:lnTo>
                    <a:pt x="1367" y="410"/>
                  </a:lnTo>
                  <a:lnTo>
                    <a:pt x="1359" y="425"/>
                  </a:lnTo>
                  <a:lnTo>
                    <a:pt x="1341" y="455"/>
                  </a:lnTo>
                  <a:lnTo>
                    <a:pt x="1320" y="485"/>
                  </a:lnTo>
                  <a:lnTo>
                    <a:pt x="1137" y="727"/>
                  </a:lnTo>
                  <a:lnTo>
                    <a:pt x="682" y="727"/>
                  </a:lnTo>
                  <a:lnTo>
                    <a:pt x="978" y="333"/>
                  </a:lnTo>
                  <a:lnTo>
                    <a:pt x="987" y="321"/>
                  </a:lnTo>
                  <a:lnTo>
                    <a:pt x="996" y="309"/>
                  </a:lnTo>
                  <a:lnTo>
                    <a:pt x="1003" y="296"/>
                  </a:lnTo>
                  <a:lnTo>
                    <a:pt x="1009" y="282"/>
                  </a:lnTo>
                  <a:lnTo>
                    <a:pt x="1014" y="268"/>
                  </a:lnTo>
                  <a:lnTo>
                    <a:pt x="1015" y="253"/>
                  </a:lnTo>
                  <a:lnTo>
                    <a:pt x="1015" y="245"/>
                  </a:lnTo>
                  <a:lnTo>
                    <a:pt x="1014" y="238"/>
                  </a:lnTo>
                  <a:lnTo>
                    <a:pt x="1012" y="230"/>
                  </a:lnTo>
                  <a:lnTo>
                    <a:pt x="1009" y="223"/>
                  </a:lnTo>
                  <a:lnTo>
                    <a:pt x="1005" y="216"/>
                  </a:lnTo>
                  <a:lnTo>
                    <a:pt x="1000" y="210"/>
                  </a:lnTo>
                  <a:lnTo>
                    <a:pt x="994" y="204"/>
                  </a:lnTo>
                  <a:lnTo>
                    <a:pt x="990" y="199"/>
                  </a:lnTo>
                  <a:lnTo>
                    <a:pt x="976" y="192"/>
                  </a:lnTo>
                  <a:lnTo>
                    <a:pt x="963" y="186"/>
                  </a:lnTo>
                  <a:lnTo>
                    <a:pt x="948" y="183"/>
                  </a:lnTo>
                  <a:lnTo>
                    <a:pt x="932" y="181"/>
                  </a:lnTo>
                  <a:lnTo>
                    <a:pt x="917" y="181"/>
                  </a:lnTo>
                  <a:lnTo>
                    <a:pt x="902" y="181"/>
                  </a:lnTo>
                  <a:lnTo>
                    <a:pt x="546" y="181"/>
                  </a:lnTo>
                  <a:lnTo>
                    <a:pt x="546" y="1091"/>
                  </a:lnTo>
                  <a:lnTo>
                    <a:pt x="181" y="1091"/>
                  </a:lnTo>
                  <a:lnTo>
                    <a:pt x="181" y="181"/>
                  </a:lnTo>
                  <a:lnTo>
                    <a:pt x="0" y="181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8" name="Text Box 10"/>
          <p:cNvSpPr txBox="1">
            <a:spLocks noChangeArrowheads="1"/>
          </p:cNvSpPr>
          <p:nvPr userDrawn="1"/>
        </p:nvSpPr>
        <p:spPr bwMode="auto">
          <a:xfrm>
            <a:off x="201616" y="4948090"/>
            <a:ext cx="23018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fld id="{E303CAD6-5076-4488-90B2-13EF0B00CA17}" type="slidenum">
              <a:rPr lang="en-US" sz="1000" i="0" smtClean="0">
                <a:solidFill>
                  <a:prstClr val="black"/>
                </a:solidFill>
                <a:latin typeface="Verdana" charset="0"/>
              </a:rPr>
              <a:pPr algn="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i="0" dirty="0" smtClean="0">
              <a:solidFill>
                <a:prstClr val="black"/>
              </a:solidFill>
              <a:latin typeface="Verdana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470" y="0"/>
            <a:ext cx="8466142" cy="820800"/>
          </a:xfrm>
        </p:spPr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591550" y="4869657"/>
            <a:ext cx="552450" cy="273844"/>
          </a:xfrm>
          <a:prstGeom prst="rect">
            <a:avLst/>
          </a:prstGeom>
          <a:solidFill>
            <a:srgbClr val="E21A1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806E5D-40B9-48AA-AED3-3EF30A97FA38}" type="slidenum">
              <a:rPr lang="ru-RU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80"/>
            <a:ext cx="8229600" cy="820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ru-RU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для редактирования</a:t>
            </a:r>
          </a:p>
          <a:p>
            <a:pPr lvl="0"/>
            <a:r>
              <a:rPr lang="ru-RU" smtClean="0"/>
              <a:t>Нажмите для ввода текста</a:t>
            </a:r>
            <a:endParaRPr lang="en-US" smtClean="0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</p:sldLayoutIdLst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  <a:ea typeface="Verdana" charset="0"/>
          <a:cs typeface="Verdan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  <a:ea typeface="Verdana" charset="0"/>
          <a:cs typeface="Verdan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  <a:ea typeface="Verdana" charset="0"/>
          <a:cs typeface="Verdan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  <a:ea typeface="Verdana" charset="0"/>
          <a:cs typeface="Verdan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Куйбышевская железная дорога"/>
          <p:cNvPicPr>
            <a:picLocks noChangeAspect="1" noChangeArrowheads="1"/>
          </p:cNvPicPr>
          <p:nvPr/>
        </p:nvPicPr>
        <p:blipFill>
          <a:blip r:embed="rId3" cstate="print"/>
          <a:srcRect l="11810" t="45120" r="2008"/>
          <a:stretch>
            <a:fillRect/>
          </a:stretch>
        </p:blipFill>
        <p:spPr bwMode="auto">
          <a:xfrm>
            <a:off x="0" y="1"/>
            <a:ext cx="9144000" cy="313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 descr="C:\Natarius\RZD 2012\Форма хоккеистов\вставка красный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352694"/>
            <a:ext cx="9144000" cy="279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Заголовок 2"/>
          <p:cNvSpPr>
            <a:spLocks noGrp="1"/>
          </p:cNvSpPr>
          <p:nvPr>
            <p:ph type="ctrTitle"/>
          </p:nvPr>
        </p:nvSpPr>
        <p:spPr>
          <a:xfrm>
            <a:off x="1000128" y="2470945"/>
            <a:ext cx="5578475" cy="539354"/>
          </a:xfrm>
        </p:spPr>
        <p:txBody>
          <a:bodyPr/>
          <a:lstStyle/>
          <a:p>
            <a:r>
              <a:rPr lang="ru-RU" sz="1600" dirty="0" smtClean="0">
                <a:latin typeface="Verdana" pitchFamily="34" charset="0"/>
              </a:rPr>
              <a:t>Основные итоги работы железнодорожного транспорта в январе-апреле 2018 года</a:t>
            </a:r>
          </a:p>
        </p:txBody>
      </p:sp>
      <p:sp>
        <p:nvSpPr>
          <p:cNvPr id="9" name="Заголовок 2"/>
          <p:cNvSpPr txBox="1">
            <a:spLocks/>
          </p:cNvSpPr>
          <p:nvPr/>
        </p:nvSpPr>
        <p:spPr bwMode="auto">
          <a:xfrm>
            <a:off x="898527" y="3057526"/>
            <a:ext cx="55784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Основные итоги работы железнодорожного транспорта в январе-октябре 2017 года</a:t>
            </a:r>
          </a:p>
        </p:txBody>
      </p:sp>
      <p:sp>
        <p:nvSpPr>
          <p:cNvPr id="10" name="Текст 6"/>
          <p:cNvSpPr>
            <a:spLocks noGrp="1"/>
          </p:cNvSpPr>
          <p:nvPr>
            <p:ph type="body" sz="quarter" idx="11"/>
          </p:nvPr>
        </p:nvSpPr>
        <p:spPr>
          <a:xfrm>
            <a:off x="276225" y="4698843"/>
            <a:ext cx="974947" cy="246221"/>
          </a:xfrm>
        </p:spPr>
        <p:txBody>
          <a:bodyPr wrap="none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Май 2018 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9" name="Заголовок 7"/>
          <p:cNvSpPr>
            <a:spLocks noGrp="1"/>
          </p:cNvSpPr>
          <p:nvPr>
            <p:ph type="title" idx="4294967295"/>
          </p:nvPr>
        </p:nvSpPr>
        <p:spPr>
          <a:xfrm>
            <a:off x="358775" y="0"/>
            <a:ext cx="8456613" cy="809625"/>
          </a:xfrm>
        </p:spPr>
        <p:txBody>
          <a:bodyPr/>
          <a:lstStyle/>
          <a:p>
            <a:r>
              <a:rPr lang="ru-RU" sz="1600" dirty="0" smtClean="0">
                <a:latin typeface="Verdana" pitchFamily="34" charset="0"/>
              </a:rPr>
              <a:t>Объемы среднесуточной погрузки, тыс. тонн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4521200"/>
            <a:ext cx="9140825" cy="342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100" i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В апреле 2018 г. среднесуточная погрузка возросла относительно уровня соответствующего месяца предыдущего года на 3,4%.</a:t>
            </a:r>
            <a:endParaRPr lang="ru-RU" sz="1100" i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77538" name="Object 2"/>
          <p:cNvGraphicFramePr>
            <a:graphicFrameLocks noChangeAspect="1"/>
          </p:cNvGraphicFramePr>
          <p:nvPr/>
        </p:nvGraphicFramePr>
        <p:xfrm>
          <a:off x="585788" y="1063625"/>
          <a:ext cx="7994650" cy="320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348" name="Worksheet" r:id="rId4" imgW="11687127" imgH="4648149" progId="Excel.Sheet.8">
                  <p:embed/>
                </p:oleObj>
              </mc:Choice>
              <mc:Fallback>
                <p:oleObj name="Worksheet" r:id="rId4" imgW="11687127" imgH="4648149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1063625"/>
                        <a:ext cx="7994650" cy="320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9511" name="Object 167"/>
          <p:cNvGraphicFramePr>
            <a:graphicFrameLocks noChangeAspect="1"/>
          </p:cNvGraphicFramePr>
          <p:nvPr/>
        </p:nvGraphicFramePr>
        <p:xfrm>
          <a:off x="5903913" y="1082675"/>
          <a:ext cx="248285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374" name="Worksheet" r:id="rId4" imgW="2867137" imgH="1143116" progId="Excel.Sheet.8">
                  <p:embed/>
                </p:oleObj>
              </mc:Choice>
              <mc:Fallback>
                <p:oleObj name="Worksheet" r:id="rId4" imgW="2867137" imgH="1143116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3913" y="1082675"/>
                        <a:ext cx="248285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9512" name="Заголовок 3"/>
          <p:cNvSpPr>
            <a:spLocks noGrp="1"/>
          </p:cNvSpPr>
          <p:nvPr>
            <p:ph type="title" idx="4294967295"/>
          </p:nvPr>
        </p:nvSpPr>
        <p:spPr>
          <a:xfrm>
            <a:off x="358775" y="0"/>
            <a:ext cx="8456613" cy="809625"/>
          </a:xfrm>
        </p:spPr>
        <p:txBody>
          <a:bodyPr/>
          <a:lstStyle/>
          <a:p>
            <a:r>
              <a:rPr lang="ru-RU" sz="1600" dirty="0" smtClean="0">
                <a:latin typeface="Verdana" pitchFamily="34" charset="0"/>
              </a:rPr>
              <a:t>Объемы погрузки основных групп грузов в</a:t>
            </a:r>
            <a:r>
              <a:rPr lang="en-US" sz="1600" dirty="0" smtClean="0">
                <a:latin typeface="Verdana" pitchFamily="34" charset="0"/>
              </a:rPr>
              <a:t> </a:t>
            </a:r>
            <a:r>
              <a:rPr lang="ru-RU" sz="1600" dirty="0" smtClean="0">
                <a:latin typeface="Verdana" pitchFamily="34" charset="0"/>
              </a:rPr>
              <a:t>январе-апреле 2018 г.</a:t>
            </a:r>
          </a:p>
        </p:txBody>
      </p:sp>
      <p:sp>
        <p:nvSpPr>
          <p:cNvPr id="569513" name="Прямоугольник 6"/>
          <p:cNvSpPr>
            <a:spLocks noChangeArrowheads="1"/>
          </p:cNvSpPr>
          <p:nvPr/>
        </p:nvSpPr>
        <p:spPr bwMode="auto">
          <a:xfrm>
            <a:off x="0" y="4319588"/>
            <a:ext cx="9140825" cy="612775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ru-RU" sz="1050" i="0" dirty="0"/>
              <a:t>В </a:t>
            </a:r>
            <a:r>
              <a:rPr lang="ru-RU" sz="1050" i="0" dirty="0" smtClean="0"/>
              <a:t>январе-апреле </a:t>
            </a:r>
            <a:r>
              <a:rPr lang="ru-RU" sz="1050" i="0" dirty="0"/>
              <a:t>2018 г. погрузка увеличилась на </a:t>
            </a:r>
            <a:r>
              <a:rPr lang="en-US" sz="1050" i="0" dirty="0"/>
              <a:t>3</a:t>
            </a:r>
            <a:r>
              <a:rPr lang="ru-RU" sz="1050" i="0" dirty="0" smtClean="0"/>
              <a:t>,4% </a:t>
            </a:r>
            <a:r>
              <a:rPr lang="ru-RU" sz="1050" i="0" dirty="0"/>
              <a:t>относительно прошлогоднего уровня. При этом в экспортном</a:t>
            </a:r>
            <a:r>
              <a:rPr lang="en-US" sz="1050" i="0" dirty="0"/>
              <a:t> </a:t>
            </a:r>
            <a:r>
              <a:rPr lang="ru-RU" sz="1050" i="0" dirty="0"/>
              <a:t>сообщении погрузка увеличилась на </a:t>
            </a:r>
            <a:r>
              <a:rPr lang="ru-RU" sz="1050" i="0" dirty="0" smtClean="0"/>
              <a:t>4,9%, </a:t>
            </a:r>
            <a:r>
              <a:rPr lang="ru-RU" sz="1050" i="0" dirty="0"/>
              <a:t>а во внутреннем – на </a:t>
            </a:r>
            <a:r>
              <a:rPr lang="ru-RU" sz="1050" i="0" dirty="0" smtClean="0"/>
              <a:t>2,5%. </a:t>
            </a:r>
            <a:r>
              <a:rPr lang="ru-RU" sz="1050" i="0" dirty="0"/>
              <a:t>Основной прирост общего объема погрузки обеспечен благодаря увеличению погрузки </a:t>
            </a:r>
            <a:r>
              <a:rPr lang="ru-RU" sz="1050" i="0" dirty="0" smtClean="0"/>
              <a:t>каменного угля на экспорт (+9,3%).</a:t>
            </a:r>
            <a:endParaRPr lang="ru-RU" sz="1050" i="0" dirty="0"/>
          </a:p>
        </p:txBody>
      </p:sp>
      <p:graphicFrame>
        <p:nvGraphicFramePr>
          <p:cNvPr id="569510" name="Object 166"/>
          <p:cNvGraphicFramePr>
            <a:graphicFrameLocks noChangeAspect="1"/>
          </p:cNvGraphicFramePr>
          <p:nvPr/>
        </p:nvGraphicFramePr>
        <p:xfrm>
          <a:off x="1895475" y="833438"/>
          <a:ext cx="2547938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375" name="Worksheet" r:id="rId6" imgW="3000442" imgH="1466940" progId="Excel.Sheet.8">
                  <p:embed/>
                </p:oleObj>
              </mc:Choice>
              <mc:Fallback>
                <p:oleObj name="Worksheet" r:id="rId6" imgW="3000442" imgH="1466940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475" y="833438"/>
                        <a:ext cx="2547938" cy="102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9641" name="Group 297"/>
          <p:cNvGraphicFramePr>
            <a:graphicFrameLocks noGrp="1"/>
          </p:cNvGraphicFramePr>
          <p:nvPr/>
        </p:nvGraphicFramePr>
        <p:xfrm>
          <a:off x="968375" y="1838325"/>
          <a:ext cx="7174005" cy="2422041"/>
        </p:xfrm>
        <a:graphic>
          <a:graphicData uri="http://schemas.openxmlformats.org/drawingml/2006/table">
            <a:tbl>
              <a:tblPr/>
              <a:tblGrid>
                <a:gridCol w="1937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20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35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6037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Грузы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Погружено, млн тонн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Темп прироста погрузки, </a:t>
                      </a:r>
                      <a:b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</a:b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% к 201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г.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всего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Из них: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внутр.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эксп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всего 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внутр.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эксп.</a:t>
                      </a:r>
                    </a:p>
                  </a:txBody>
                  <a:tcPr marL="5403" marR="5403" marT="4052" marB="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Всего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424,6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260,7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160,7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+3,4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+2,5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+4,9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Уголь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125,6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58,8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66,7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+4,7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+0,1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+9,3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Кокс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3,6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2,5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1,1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-2,9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-14,5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+39,5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Нефтяные грузы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79,5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44,7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34,8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-1,2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+1,5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-4,5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Руды всякие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43,4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37,6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5,8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+2,4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+8,8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-25,7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Черные металлы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26,5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14,4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12,0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+10,8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+14,6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+6,7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Лесные грузы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15,5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6,9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8,6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+3,2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+11,4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-2,5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Мин.строительные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60,3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59,1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1,3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</a:t>
                      </a:r>
                      <a:r>
                        <a:rPr lang="ru-RU" sz="1000" b="0" i="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</a:t>
                      </a:r>
                      <a:r>
                        <a:rPr lang="en-US" sz="1000" b="0" i="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ru-RU" sz="10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+0,4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-16,8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Удобрения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20,3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8,1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12,2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+6,6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+9,0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+5,0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Хлебные грузы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10,6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4,2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6,4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+40,8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+10,7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+71,2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95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Прочие грузы</a:t>
                      </a:r>
                    </a:p>
                  </a:txBody>
                  <a:tcPr marL="5403" marR="5403" marT="4052" marB="0" anchor="ctr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39,2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24,4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11,8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+2,8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-3,6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+15,8</a:t>
                      </a:r>
                    </a:p>
                  </a:txBody>
                  <a:tcPr marL="9525" marR="36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69629" name="TextBox 10"/>
          <p:cNvSpPr txBox="1">
            <a:spLocks noChangeArrowheads="1"/>
          </p:cNvSpPr>
          <p:nvPr/>
        </p:nvSpPr>
        <p:spPr bwMode="auto">
          <a:xfrm>
            <a:off x="4654550" y="884238"/>
            <a:ext cx="20526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defRPr/>
            </a:pPr>
            <a:r>
              <a:rPr lang="ru-RU" sz="1050" i="0" dirty="0">
                <a:solidFill>
                  <a:srgbClr val="000000"/>
                </a:solidFill>
                <a:latin typeface="Verdana" pitchFamily="34" charset="0"/>
              </a:rPr>
              <a:t>Экспортное</a:t>
            </a:r>
          </a:p>
          <a:p>
            <a:pPr algn="ctr" defTabSz="912813">
              <a:defRPr/>
            </a:pPr>
            <a:r>
              <a:rPr lang="ru-RU" sz="1050" i="0" dirty="0">
                <a:solidFill>
                  <a:srgbClr val="000000"/>
                </a:solidFill>
                <a:latin typeface="Verdana" pitchFamily="34" charset="0"/>
              </a:rPr>
              <a:t>сообщение</a:t>
            </a:r>
          </a:p>
        </p:txBody>
      </p:sp>
      <p:sp>
        <p:nvSpPr>
          <p:cNvPr id="569630" name="TextBox 1"/>
          <p:cNvSpPr txBox="1">
            <a:spLocks noChangeArrowheads="1"/>
          </p:cNvSpPr>
          <p:nvPr/>
        </p:nvSpPr>
        <p:spPr bwMode="auto">
          <a:xfrm>
            <a:off x="6775450" y="933450"/>
            <a:ext cx="7842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defTabSz="912813"/>
            <a:r>
              <a:rPr lang="ru-RU" sz="1100" b="1" i="0" dirty="0">
                <a:solidFill>
                  <a:srgbClr val="292929"/>
                </a:solidFill>
                <a:latin typeface="Verdana" pitchFamily="34" charset="0"/>
              </a:rPr>
              <a:t>+</a:t>
            </a:r>
            <a:r>
              <a:rPr lang="ru-RU" sz="1100" b="1" i="0" dirty="0" smtClean="0">
                <a:solidFill>
                  <a:srgbClr val="292929"/>
                </a:solidFill>
                <a:latin typeface="Verdana" pitchFamily="34" charset="0"/>
              </a:rPr>
              <a:t>4,9%</a:t>
            </a:r>
            <a:endParaRPr lang="ru-RU" sz="1100" b="1" i="0" dirty="0">
              <a:solidFill>
                <a:srgbClr val="292929"/>
              </a:solidFill>
              <a:latin typeface="Verdana" pitchFamily="34" charset="0"/>
            </a:endParaRPr>
          </a:p>
        </p:txBody>
      </p:sp>
      <p:grpSp>
        <p:nvGrpSpPr>
          <p:cNvPr id="2" name=" 3"/>
          <p:cNvGrpSpPr>
            <a:grpSpLocks/>
          </p:cNvGrpSpPr>
          <p:nvPr/>
        </p:nvGrpSpPr>
        <p:grpSpPr bwMode="auto">
          <a:xfrm rot="301356">
            <a:off x="6875463" y="1154113"/>
            <a:ext cx="622300" cy="349250"/>
            <a:chOff x="4143" y="910"/>
            <a:chExt cx="407" cy="296"/>
          </a:xfrm>
        </p:grpSpPr>
        <p:pic>
          <p:nvPicPr>
            <p:cNvPr id="569637" name=" 3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43" y="910"/>
              <a:ext cx="407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9638" name="Text Box 125"/>
            <p:cNvSpPr txBox="1">
              <a:spLocks noChangeArrowheads="1"/>
            </p:cNvSpPr>
            <p:nvPr/>
          </p:nvSpPr>
          <p:spPr bwMode="auto">
            <a:xfrm rot="6180250">
              <a:off x="4187" y="897"/>
              <a:ext cx="346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vert="eaVert"/>
            <a:lstStyle/>
            <a:p>
              <a:pPr defTabSz="912813"/>
              <a:endParaRPr lang="ru-RU" sz="1100" i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569632" name="TextBox 1"/>
          <p:cNvSpPr txBox="1">
            <a:spLocks noChangeArrowheads="1"/>
          </p:cNvSpPr>
          <p:nvPr/>
        </p:nvSpPr>
        <p:spPr bwMode="auto">
          <a:xfrm>
            <a:off x="2730500" y="860425"/>
            <a:ext cx="7842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defTabSz="912813"/>
            <a:r>
              <a:rPr lang="ru-RU" sz="1100" b="1" i="0" dirty="0" smtClean="0">
                <a:solidFill>
                  <a:srgbClr val="292929"/>
                </a:solidFill>
                <a:latin typeface="Verdana" pitchFamily="34" charset="0"/>
              </a:rPr>
              <a:t>+</a:t>
            </a:r>
            <a:r>
              <a:rPr lang="en-US" sz="1100" b="1" i="0" dirty="0" smtClean="0">
                <a:solidFill>
                  <a:srgbClr val="292929"/>
                </a:solidFill>
                <a:latin typeface="Verdana" pitchFamily="34" charset="0"/>
              </a:rPr>
              <a:t>2</a:t>
            </a:r>
            <a:r>
              <a:rPr lang="ru-RU" sz="1100" b="1" i="0" dirty="0" smtClean="0">
                <a:solidFill>
                  <a:srgbClr val="292929"/>
                </a:solidFill>
                <a:latin typeface="Verdana" pitchFamily="34" charset="0"/>
              </a:rPr>
              <a:t>,5%</a:t>
            </a:r>
            <a:endParaRPr lang="ru-RU" sz="1100" b="1" i="0" dirty="0">
              <a:solidFill>
                <a:srgbClr val="292929"/>
              </a:solidFill>
              <a:latin typeface="Verdana" pitchFamily="34" charset="0"/>
            </a:endParaRPr>
          </a:p>
        </p:txBody>
      </p:sp>
      <p:grpSp>
        <p:nvGrpSpPr>
          <p:cNvPr id="3" name=" 3"/>
          <p:cNvGrpSpPr>
            <a:grpSpLocks/>
          </p:cNvGrpSpPr>
          <p:nvPr/>
        </p:nvGrpSpPr>
        <p:grpSpPr bwMode="auto">
          <a:xfrm rot="301356">
            <a:off x="2840038" y="1074738"/>
            <a:ext cx="635000" cy="358775"/>
            <a:chOff x="4143" y="910"/>
            <a:chExt cx="407" cy="296"/>
          </a:xfrm>
        </p:grpSpPr>
        <p:pic>
          <p:nvPicPr>
            <p:cNvPr id="569635" name=" 3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43" y="910"/>
              <a:ext cx="407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9636" name="Text Box 125"/>
            <p:cNvSpPr txBox="1">
              <a:spLocks noChangeArrowheads="1"/>
            </p:cNvSpPr>
            <p:nvPr/>
          </p:nvSpPr>
          <p:spPr bwMode="auto">
            <a:xfrm rot="6180250">
              <a:off x="4187" y="897"/>
              <a:ext cx="346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2813"/>
              <a:endParaRPr lang="ru-RU" sz="1100" i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569634" name="TextBox 9"/>
          <p:cNvSpPr txBox="1">
            <a:spLocks noChangeArrowheads="1"/>
          </p:cNvSpPr>
          <p:nvPr/>
        </p:nvSpPr>
        <p:spPr bwMode="auto">
          <a:xfrm>
            <a:off x="631825" y="838200"/>
            <a:ext cx="19081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defRPr/>
            </a:pPr>
            <a:r>
              <a:rPr lang="ru-RU" sz="1050" i="0" dirty="0" err="1">
                <a:solidFill>
                  <a:srgbClr val="000000"/>
                </a:solidFill>
                <a:latin typeface="Verdana" pitchFamily="34" charset="0"/>
              </a:rPr>
              <a:t>Внутрироссийское</a:t>
            </a:r>
            <a:r>
              <a:rPr lang="ru-RU" sz="1050" i="0" dirty="0">
                <a:solidFill>
                  <a:srgbClr val="000000"/>
                </a:solidFill>
                <a:latin typeface="Verdana" pitchFamily="34" charset="0"/>
              </a:rPr>
              <a:t> сообщение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Прямая соединительная линия 48"/>
          <p:cNvCxnSpPr/>
          <p:nvPr/>
        </p:nvCxnSpPr>
        <p:spPr>
          <a:xfrm>
            <a:off x="94129" y="1282804"/>
            <a:ext cx="894229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Заголовок 3"/>
          <p:cNvSpPr txBox="1">
            <a:spLocks/>
          </p:cNvSpPr>
          <p:nvPr/>
        </p:nvSpPr>
        <p:spPr bwMode="auto">
          <a:xfrm>
            <a:off x="0" y="0"/>
            <a:ext cx="9144000" cy="8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 eaLnBrk="0" hangingPunct="0"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Объемные и качественные показатели работы* ОАО «РЖД» </a:t>
            </a:r>
          </a:p>
          <a:p>
            <a:pPr lvl="0" eaLnBrk="0" hangingPunct="0"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за </a:t>
            </a:r>
            <a:r>
              <a:rPr lang="ru-RU" sz="1600" i="0" dirty="0" smtClean="0">
                <a:latin typeface="Verdana" pitchFamily="34" charset="0"/>
                <a:ea typeface="+mj-ea"/>
                <a:cs typeface="+mj-cs"/>
              </a:rPr>
              <a:t>январь-апрель 2018 года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62" name="Прямоугольник 61"/>
          <p:cNvSpPr>
            <a:spLocks/>
          </p:cNvSpPr>
          <p:nvPr/>
        </p:nvSpPr>
        <p:spPr>
          <a:xfrm>
            <a:off x="4837994" y="3138524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 smtClean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ru-RU" sz="1200" i="0" dirty="0">
              <a:solidFill>
                <a:srgbClr val="E21A1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3" name="Прямоугольник 62"/>
          <p:cNvSpPr>
            <a:spLocks/>
          </p:cNvSpPr>
          <p:nvPr/>
        </p:nvSpPr>
        <p:spPr>
          <a:xfrm>
            <a:off x="1188435" y="1412648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 smtClean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ru-RU" sz="1200" i="0" dirty="0">
              <a:solidFill>
                <a:srgbClr val="E21A1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4" name="Прямоугольник 63"/>
          <p:cNvSpPr>
            <a:spLocks/>
          </p:cNvSpPr>
          <p:nvPr/>
        </p:nvSpPr>
        <p:spPr>
          <a:xfrm>
            <a:off x="4837994" y="1412648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 smtClean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ru-RU" sz="1200" i="0" dirty="0">
              <a:solidFill>
                <a:srgbClr val="E21A1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5" name="Прямоугольник 64"/>
          <p:cNvSpPr>
            <a:spLocks/>
          </p:cNvSpPr>
          <p:nvPr/>
        </p:nvSpPr>
        <p:spPr>
          <a:xfrm>
            <a:off x="1188435" y="3138524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 smtClean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ru-RU" sz="1200" i="0" dirty="0">
              <a:solidFill>
                <a:srgbClr val="E21A1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6" name="Прямоугольник 65"/>
          <p:cNvSpPr>
            <a:spLocks/>
          </p:cNvSpPr>
          <p:nvPr/>
        </p:nvSpPr>
        <p:spPr>
          <a:xfrm>
            <a:off x="84644" y="880419"/>
            <a:ext cx="396000" cy="297000"/>
          </a:xfrm>
          <a:prstGeom prst="rect">
            <a:avLst/>
          </a:prstGeom>
          <a:solidFill>
            <a:schemeClr val="bg1"/>
          </a:solidFill>
          <a:ln w="12700">
            <a:solidFill>
              <a:srgbClr val="E2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0" dirty="0" smtClean="0">
                <a:solidFill>
                  <a:srgbClr val="E21A1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ru-RU" sz="1200" i="0" dirty="0">
              <a:solidFill>
                <a:srgbClr val="E21A1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79132" y="1332289"/>
            <a:ext cx="2221072" cy="461657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defTabSz="622234" fontAlgn="base">
              <a:spcBef>
                <a:spcPct val="0"/>
              </a:spcBef>
              <a:defRPr/>
            </a:pPr>
            <a:r>
              <a:rPr lang="ru-RU" sz="1200" b="1" i="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Средний вес </a:t>
            </a:r>
          </a:p>
          <a:p>
            <a:pPr defTabSz="622234" fontAlgn="base">
              <a:spcBef>
                <a:spcPct val="0"/>
              </a:spcBef>
              <a:defRPr/>
            </a:pPr>
            <a:r>
              <a:rPr lang="ru-RU" sz="1200" b="1" i="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грузового </a:t>
            </a:r>
            <a:r>
              <a:rPr lang="ru-RU" sz="1200" b="1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поезда</a:t>
            </a:r>
            <a:endParaRPr lang="ru-RU" sz="1200" b="1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45127" y="3073514"/>
            <a:ext cx="2140809" cy="461657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defTabSz="622234" fontAlgn="base">
              <a:spcBef>
                <a:spcPct val="0"/>
              </a:spcBef>
              <a:defRPr/>
            </a:pPr>
            <a:r>
              <a:rPr lang="ru-RU" sz="1200" b="1" i="0" dirty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Производительность </a:t>
            </a:r>
          </a:p>
          <a:p>
            <a:pPr defTabSz="622234" fontAlgn="base">
              <a:spcBef>
                <a:spcPct val="0"/>
              </a:spcBef>
              <a:defRPr/>
            </a:pPr>
            <a:r>
              <a:rPr lang="ru-RU" sz="1200" b="1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локомотива</a:t>
            </a:r>
            <a:endParaRPr lang="ru-RU" sz="1200" b="1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703845" y="1355938"/>
            <a:ext cx="2173300" cy="276991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defTabSz="622234" fontAlgn="base"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Участковая </a:t>
            </a:r>
            <a:r>
              <a:rPr lang="ru-RU" sz="1200" b="1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скорость</a:t>
            </a:r>
            <a:endParaRPr lang="ru-RU" sz="1200" b="1" i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89987" y="4897279"/>
            <a:ext cx="16898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*оперативные данные</a:t>
            </a:r>
            <a:endParaRPr lang="ru-RU" sz="1000" i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47078" y="867596"/>
            <a:ext cx="8495322" cy="432048"/>
          </a:xfrm>
          <a:prstGeom prst="rect">
            <a:avLst/>
          </a:prstGeom>
          <a:ln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ru-RU" sz="1400" b="1" i="0" dirty="0" smtClean="0">
                <a:solidFill>
                  <a:srgbClr val="0066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Тарифный грузооборот 852,0 </a:t>
            </a:r>
            <a:r>
              <a:rPr lang="ru-RU" sz="1200" b="1" i="0" dirty="0" smtClean="0">
                <a:solidFill>
                  <a:srgbClr val="0066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млрд. </a:t>
            </a:r>
            <a:r>
              <a:rPr lang="ru-RU" sz="1200" b="1" i="0" dirty="0" err="1" smtClean="0">
                <a:solidFill>
                  <a:srgbClr val="0066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ткм</a:t>
            </a:r>
            <a:r>
              <a:rPr lang="ru-RU" sz="1200" i="0" dirty="0" smtClean="0">
                <a:solidFill>
                  <a:srgbClr val="0066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400" i="0" dirty="0" smtClean="0">
                <a:solidFill>
                  <a:prstClr val="white">
                    <a:lumMod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ru-RU" sz="1400" b="1" i="0" dirty="0" smtClean="0">
                <a:solidFill>
                  <a:prstClr val="white">
                    <a:lumMod val="50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4,8% к январю-апрелю 2017 г.</a:t>
            </a:r>
            <a:r>
              <a:rPr lang="ru-RU" sz="1200" b="1" i="0" dirty="0" smtClean="0">
                <a:solidFill>
                  <a:srgbClr val="0066A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ru-RU" sz="1200" b="1" i="0" dirty="0">
              <a:solidFill>
                <a:srgbClr val="0066A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6" name="TextBox 51"/>
          <p:cNvSpPr txBox="1">
            <a:spLocks noChangeArrowheads="1"/>
          </p:cNvSpPr>
          <p:nvPr/>
        </p:nvSpPr>
        <p:spPr bwMode="auto">
          <a:xfrm>
            <a:off x="6011079" y="1748976"/>
            <a:ext cx="888365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+0,5%</a:t>
            </a:r>
          </a:p>
        </p:txBody>
      </p:sp>
      <p:sp>
        <p:nvSpPr>
          <p:cNvPr id="56" name=" 3"/>
          <p:cNvSpPr/>
          <p:nvPr/>
        </p:nvSpPr>
        <p:spPr>
          <a:xfrm rot="17677477" flipV="1">
            <a:off x="6238795" y="1795770"/>
            <a:ext cx="452583" cy="684570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7FA357"/>
          </a:solidFill>
          <a:ln>
            <a:noFill/>
          </a:ln>
          <a:effectLst/>
          <a:scene3d>
            <a:camera prst="orthographicFront"/>
            <a:lightRig rig="flood" dir="t">
              <a:rot lat="0" lon="0" rev="2400000"/>
            </a:lightRig>
          </a:scene3d>
          <a:sp3d prstMaterial="dkEdg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30" tIns="45716" rIns="91430" bIns="45716"/>
          <a:lstStyle>
            <a:lvl1pPr marL="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>
              <a:solidFill>
                <a:srgbClr val="7FA357"/>
              </a:solidFill>
              <a:latin typeface="Calibri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246586" y="3039604"/>
            <a:ext cx="2786051" cy="461657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pPr>
              <a:defRPr/>
            </a:pPr>
            <a:r>
              <a:rPr lang="ru-RU" sz="1200" b="1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Транспортные происшествия</a:t>
            </a:r>
            <a:r>
              <a:rPr lang="en-US" sz="1200" b="1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1200" b="1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b="1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события </a:t>
            </a:r>
            <a:r>
              <a:rPr lang="ru-RU" sz="800" i="0" dirty="0" smtClean="0">
                <a:latin typeface="Verdana" pitchFamily="34" charset="0"/>
              </a:rPr>
              <a:t>(опер. данные на 01.05.2018)</a:t>
            </a:r>
            <a:endParaRPr lang="ru-RU" sz="800" b="1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220521" y="3398632"/>
            <a:ext cx="2000232" cy="215436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pPr>
              <a:buClr>
                <a:srgbClr val="E21A1A"/>
              </a:buClr>
              <a:buSzPct val="150000"/>
              <a:defRPr/>
            </a:pPr>
            <a:r>
              <a:rPr lang="ru-RU" sz="800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Инфраструктура ОАО «РЖД»</a:t>
            </a:r>
            <a:endParaRPr lang="ru-RU" sz="800" i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4" name="TextBox 51"/>
          <p:cNvSpPr txBox="1">
            <a:spLocks noChangeArrowheads="1"/>
          </p:cNvSpPr>
          <p:nvPr/>
        </p:nvSpPr>
        <p:spPr bwMode="auto">
          <a:xfrm>
            <a:off x="2285051" y="3473692"/>
            <a:ext cx="888365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ru-RU" sz="14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+0,3%</a:t>
            </a:r>
            <a:endParaRPr lang="ru-RU" sz="1400" b="1" i="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381021" y="3682794"/>
            <a:ext cx="1368152" cy="210992"/>
          </a:xfrm>
          <a:prstGeom prst="rect">
            <a:avLst/>
          </a:prstGeom>
          <a:noFill/>
        </p:spPr>
        <p:txBody>
          <a:bodyPr wrap="square" lIns="91430" tIns="45716" rIns="91430" bIns="45716" anchor="ctr">
            <a:noAutofit/>
          </a:bodyPr>
          <a:lstStyle/>
          <a:p>
            <a:pPr algn="ctr" defTabSz="622234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200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2184</a:t>
            </a:r>
          </a:p>
          <a:p>
            <a:pPr algn="ctr" defTabSz="622234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000" i="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тыс.ткм</a:t>
            </a:r>
            <a:r>
              <a:rPr lang="ru-RU" sz="1000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ru-RU" sz="1000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000" i="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бр</a:t>
            </a:r>
            <a:r>
              <a:rPr lang="ru-RU" sz="1000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./</a:t>
            </a:r>
            <a:r>
              <a:rPr lang="ru-RU" sz="1000" i="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лок</a:t>
            </a:r>
            <a:endParaRPr lang="ru-RU" sz="1000" i="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877559" y="3539477"/>
            <a:ext cx="918101" cy="486054"/>
          </a:xfrm>
          <a:prstGeom prst="rect">
            <a:avLst/>
          </a:prstGeom>
          <a:noFill/>
        </p:spPr>
        <p:txBody>
          <a:bodyPr wrap="square" lIns="91430" tIns="45716" rIns="91430" bIns="45716" anchor="ctr">
            <a:noAutofit/>
          </a:bodyPr>
          <a:lstStyle/>
          <a:p>
            <a:pPr algn="ctr" defTabSz="622234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2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2190</a:t>
            </a:r>
          </a:p>
          <a:p>
            <a:pPr algn="ctr" defTabSz="622234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000" i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тыс.ткм</a:t>
            </a:r>
            <a:r>
              <a:rPr lang="ru-RU" sz="10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000" i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бр</a:t>
            </a:r>
            <a:r>
              <a:rPr lang="ru-RU" sz="10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./</a:t>
            </a:r>
            <a:r>
              <a:rPr lang="ru-RU" sz="1000" i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лок</a:t>
            </a:r>
            <a:endParaRPr lang="ru-RU" sz="1000" i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7" name=" 3"/>
          <p:cNvSpPr/>
          <p:nvPr/>
        </p:nvSpPr>
        <p:spPr>
          <a:xfrm rot="17677477" flipV="1">
            <a:off x="2461701" y="3613990"/>
            <a:ext cx="441858" cy="529127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7FA357"/>
          </a:solidFill>
          <a:ln>
            <a:noFill/>
          </a:ln>
          <a:effectLst/>
          <a:scene3d>
            <a:camera prst="orthographicFront"/>
            <a:lightRig rig="flood" dir="t">
              <a:rot lat="0" lon="0" rev="2400000"/>
            </a:lightRig>
          </a:scene3d>
          <a:sp3d prstMaterial="dkEdg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30" tIns="45716" rIns="91430" bIns="45716"/>
          <a:lstStyle>
            <a:lvl1pPr marL="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>
              <a:solidFill>
                <a:srgbClr val="7FA357"/>
              </a:solidFill>
              <a:latin typeface="Calibri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526259" y="1888526"/>
            <a:ext cx="918101" cy="210992"/>
          </a:xfrm>
          <a:prstGeom prst="rect">
            <a:avLst/>
          </a:prstGeom>
          <a:noFill/>
        </p:spPr>
        <p:txBody>
          <a:bodyPr wrap="square" lIns="91430" tIns="45716" rIns="91430" bIns="45716" anchor="ctr">
            <a:noAutofit/>
          </a:bodyPr>
          <a:lstStyle/>
          <a:p>
            <a:pPr algn="ctr" defTabSz="622234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200" i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42,8 </a:t>
            </a:r>
            <a:r>
              <a:rPr lang="ru-RU" sz="12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км/час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2902228" y="1880711"/>
            <a:ext cx="918101" cy="210992"/>
          </a:xfrm>
          <a:prstGeom prst="rect">
            <a:avLst/>
          </a:prstGeom>
          <a:noFill/>
        </p:spPr>
        <p:txBody>
          <a:bodyPr wrap="square" lIns="91430" tIns="45716" rIns="91430" bIns="45716" anchor="ctr">
            <a:noAutofit/>
          </a:bodyPr>
          <a:lstStyle/>
          <a:p>
            <a:pPr algn="ctr" defTabSz="622234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2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43,0</a:t>
            </a:r>
          </a:p>
          <a:p>
            <a:pPr algn="ctr" defTabSz="622234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200" i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км/час</a:t>
            </a:r>
          </a:p>
        </p:txBody>
      </p:sp>
      <p:sp>
        <p:nvSpPr>
          <p:cNvPr id="69" name="TextBox 60"/>
          <p:cNvSpPr txBox="1">
            <a:spLocks noChangeArrowheads="1"/>
          </p:cNvSpPr>
          <p:nvPr/>
        </p:nvSpPr>
        <p:spPr bwMode="auto">
          <a:xfrm>
            <a:off x="1943972" y="1647385"/>
            <a:ext cx="1164488" cy="3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6" rIns="91430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+0,5%</a:t>
            </a:r>
            <a:endParaRPr lang="ru-RU" sz="1400" b="1" i="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 3"/>
          <p:cNvSpPr/>
          <p:nvPr/>
        </p:nvSpPr>
        <p:spPr>
          <a:xfrm rot="19361272" flipV="1">
            <a:off x="2391864" y="1712162"/>
            <a:ext cx="556512" cy="573247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7FA357"/>
          </a:solidFill>
          <a:ln>
            <a:noFill/>
          </a:ln>
          <a:effectLst/>
          <a:scene3d>
            <a:camera prst="orthographicFront"/>
            <a:lightRig rig="flood" dir="t">
              <a:rot lat="0" lon="0" rev="2400000"/>
            </a:lightRig>
          </a:scene3d>
          <a:sp3d prstMaterial="dkEdge"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30" tIns="45716" rIns="91430" bIns="45716"/>
          <a:lstStyle>
            <a:lvl1pPr marL="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>
              <a:solidFill>
                <a:srgbClr val="7FA357"/>
              </a:solidFill>
              <a:latin typeface="Calibri"/>
            </a:endParaRPr>
          </a:p>
        </p:txBody>
      </p:sp>
      <p:graphicFrame>
        <p:nvGraphicFramePr>
          <p:cNvPr id="38" name="Диаграмма 37"/>
          <p:cNvGraphicFramePr/>
          <p:nvPr/>
        </p:nvGraphicFramePr>
        <p:xfrm>
          <a:off x="5086901" y="3449053"/>
          <a:ext cx="2971396" cy="1476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4" name="Диаграмма 65"/>
          <p:cNvGraphicFramePr>
            <a:graphicFrameLocks/>
          </p:cNvGraphicFramePr>
          <p:nvPr/>
        </p:nvGraphicFramePr>
        <p:xfrm>
          <a:off x="1334366" y="1985108"/>
          <a:ext cx="2720431" cy="1086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5" name="Диаграмма 65"/>
          <p:cNvGraphicFramePr>
            <a:graphicFrameLocks/>
          </p:cNvGraphicFramePr>
          <p:nvPr/>
        </p:nvGraphicFramePr>
        <p:xfrm>
          <a:off x="5192694" y="1398954"/>
          <a:ext cx="2568382" cy="1710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7" name="Диаграмма 65"/>
          <p:cNvGraphicFramePr>
            <a:graphicFrameLocks/>
          </p:cNvGraphicFramePr>
          <p:nvPr/>
        </p:nvGraphicFramePr>
        <p:xfrm>
          <a:off x="1475874" y="3553533"/>
          <a:ext cx="2493974" cy="1298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131" tIns="45565" rIns="91131" bIns="45565" rtlCol="0" anchor="ctr">
            <a:noAutofit/>
          </a:bodyPr>
          <a:lstStyle/>
          <a:p>
            <a:r>
              <a:rPr lang="ru-RU" sz="1600" dirty="0" smtClean="0">
                <a:latin typeface="Verdana" pitchFamily="34" charset="0"/>
              </a:rPr>
              <a:t>Динамика индексов цен производителей промышленной продукции и тарифов с 2004 г.*, рост к декабрю 2003 г., раз</a:t>
            </a:r>
            <a:endParaRPr lang="ru-RU" sz="1600" dirty="0">
              <a:latin typeface="Verdana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323164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9513" y="4083925"/>
            <a:ext cx="3905510" cy="432041"/>
          </a:xfrm>
          <a:prstGeom prst="rect">
            <a:avLst/>
          </a:prstGeom>
          <a:noFill/>
        </p:spPr>
        <p:txBody>
          <a:bodyPr wrap="square" lIns="91131" tIns="45565" rIns="91131" bIns="45565" anchor="ctr">
            <a:noAutofit/>
          </a:bodyPr>
          <a:lstStyle/>
          <a:p>
            <a:pPr defTabSz="620196" fontAlgn="base">
              <a:lnSpc>
                <a:spcPct val="90000"/>
              </a:lnSpc>
              <a:spcBef>
                <a:spcPct val="0"/>
              </a:spcBef>
              <a:buClr>
                <a:srgbClr val="0066A1"/>
              </a:buClr>
              <a:buSzPct val="120000"/>
              <a:buFont typeface="Wingdings" pitchFamily="2" charset="2"/>
              <a:buChar char="§"/>
              <a:defRPr/>
            </a:pPr>
            <a:endParaRPr lang="ru-RU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2" name="Диаграмма 21"/>
          <p:cNvGraphicFramePr/>
          <p:nvPr/>
        </p:nvGraphicFramePr>
        <p:xfrm>
          <a:off x="163061" y="942058"/>
          <a:ext cx="8841922" cy="3861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809625"/>
          </a:xfrm>
        </p:spPr>
        <p:txBody>
          <a:bodyPr/>
          <a:lstStyle/>
          <a:p>
            <a:r>
              <a:rPr lang="ru-RU" sz="1600" dirty="0" smtClean="0">
                <a:latin typeface="Verdana" pitchFamily="34" charset="0"/>
              </a:rPr>
              <a:t>Динамика реальной заработной платы по видам экономической деятельности*, % (продолжение)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" y="4844598"/>
            <a:ext cx="6751320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563" indent="-182563" algn="just">
              <a:lnSpc>
                <a:spcPct val="90000"/>
              </a:lnSpc>
              <a:defRPr/>
            </a:pPr>
            <a:r>
              <a:rPr lang="ru-RU" sz="800" i="0" dirty="0" smtClean="0">
                <a:solidFill>
                  <a:srgbClr val="000000"/>
                </a:solidFill>
              </a:rPr>
              <a:t>*  В соответствии с информацией Росстата за январь-февраль 2018 г. по основным (хозяйственным) видам экономической деятельности на основе группировок ОКВЭД-2</a:t>
            </a:r>
            <a:endParaRPr lang="ru-RU" sz="800" i="0" dirty="0"/>
          </a:p>
        </p:txBody>
      </p:sp>
      <p:graphicFrame>
        <p:nvGraphicFramePr>
          <p:cNvPr id="9" name="Диаграмма 8"/>
          <p:cNvGraphicFramePr>
            <a:graphicFrameLocks noGrp="1"/>
          </p:cNvGraphicFramePr>
          <p:nvPr/>
        </p:nvGraphicFramePr>
        <p:xfrm>
          <a:off x="-74839" y="495300"/>
          <a:ext cx="9293679" cy="3970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4472541"/>
            <a:ext cx="9144000" cy="3804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36000" bIns="36000">
            <a:spAutoFit/>
          </a:bodyPr>
          <a:lstStyle/>
          <a:p>
            <a:pPr algn="just">
              <a:defRPr/>
            </a:pPr>
            <a:r>
              <a:rPr lang="ru-RU" sz="1000" i="0" dirty="0" smtClean="0"/>
              <a:t>По итогам января</a:t>
            </a:r>
            <a:r>
              <a:rPr lang="en-US" sz="1000" i="0" dirty="0" smtClean="0"/>
              <a:t>-</a:t>
            </a:r>
            <a:r>
              <a:rPr lang="ru-RU" sz="1000" i="0" dirty="0" smtClean="0"/>
              <a:t>февраля 2018 г. у работников 80 из 86 видов экономической деятельности реальная заработная плата выросла при ее росте в целом по России </a:t>
            </a:r>
            <a:r>
              <a:rPr lang="ru-RU" sz="1000" i="0" dirty="0" smtClean="0">
                <a:solidFill>
                  <a:srgbClr val="000000"/>
                </a:solidFill>
              </a:rPr>
              <a:t>на +11,2%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809625"/>
          </a:xfrm>
        </p:spPr>
        <p:txBody>
          <a:bodyPr/>
          <a:lstStyle/>
          <a:p>
            <a:r>
              <a:rPr lang="ru-RU" sz="1600" dirty="0" smtClean="0">
                <a:latin typeface="Verdana" pitchFamily="34" charset="0"/>
              </a:rPr>
              <a:t>Динамика реальной заработной платы по видам экономической деятельности*, % (продолжение)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4472940"/>
            <a:ext cx="9144000" cy="3804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36000" bIns="36000">
            <a:spAutoFit/>
          </a:bodyPr>
          <a:lstStyle/>
          <a:p>
            <a:pPr algn="just">
              <a:defRPr/>
            </a:pPr>
            <a:r>
              <a:rPr lang="ru-RU" sz="1000" i="0" dirty="0" smtClean="0">
                <a:solidFill>
                  <a:srgbClr val="000000"/>
                </a:solidFill>
              </a:rPr>
              <a:t>Снижение реальной заработной платы произошло у работников 6 </a:t>
            </a:r>
            <a:r>
              <a:rPr lang="ru-RU" sz="1000" i="0" dirty="0" smtClean="0"/>
              <a:t>видов экономической деятельности. Максимальное - у работников, занятых деятельностью по организации и проведению азартных игр и заключению пари, по организации и проведению лотерей (-13,6%)</a:t>
            </a:r>
            <a:endParaRPr lang="ru-RU" sz="1000" i="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" y="4844598"/>
            <a:ext cx="6751320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563" indent="-182563" algn="just">
              <a:lnSpc>
                <a:spcPct val="90000"/>
              </a:lnSpc>
              <a:defRPr/>
            </a:pPr>
            <a:r>
              <a:rPr lang="ru-RU" sz="800" i="0" dirty="0" smtClean="0">
                <a:solidFill>
                  <a:srgbClr val="000000"/>
                </a:solidFill>
              </a:rPr>
              <a:t>*  В соответствии с информацией Росстата за январь-февраль 2018 г. по основным (хозяйственным) видам экономической деятельности на основе группировок ОКВЭД-2</a:t>
            </a:r>
            <a:endParaRPr lang="ru-RU" sz="800" i="0" dirty="0"/>
          </a:p>
        </p:txBody>
      </p:sp>
      <p:graphicFrame>
        <p:nvGraphicFramePr>
          <p:cNvPr id="8" name="Диаграмма 7"/>
          <p:cNvGraphicFramePr>
            <a:graphicFrameLocks noGrp="1"/>
          </p:cNvGraphicFramePr>
          <p:nvPr/>
        </p:nvGraphicFramePr>
        <p:xfrm>
          <a:off x="-74839" y="670560"/>
          <a:ext cx="9293679" cy="3901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8_Тема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44574</TotalTime>
  <Words>633</Words>
  <Application>Microsoft Office PowerPoint</Application>
  <PresentationFormat>Экран (16:9)</PresentationFormat>
  <Paragraphs>165</Paragraphs>
  <Slides>7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Verdana</vt:lpstr>
      <vt:lpstr>Wingdings</vt:lpstr>
      <vt:lpstr>8_Тема Office</vt:lpstr>
      <vt:lpstr>Worksheet</vt:lpstr>
      <vt:lpstr>Основные итоги работы железнодорожного транспорта в январе-апреле 2018 года</vt:lpstr>
      <vt:lpstr>Объемы среднесуточной погрузки, тыс. тонн</vt:lpstr>
      <vt:lpstr>Объемы погрузки основных групп грузов в январе-апреле 2018 г.</vt:lpstr>
      <vt:lpstr>Презентация PowerPoint</vt:lpstr>
      <vt:lpstr>Динамика индексов цен производителей промышленной продукции и тарифов с 2004 г.*, рост к декабрю 2003 г., раз</vt:lpstr>
      <vt:lpstr>Динамика реальной заработной платы по видам экономической деятельности*, % (продолжение)</vt:lpstr>
      <vt:lpstr>Динамика реальной заработной платы по видам экономической деятельности*, % (продолжение)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итоги работы железнодорожного транспорта</dc:title>
  <dc:creator>ЦЭКР РЖД</dc:creator>
  <cp:lastModifiedBy>Викулова Ирина Алексеевна</cp:lastModifiedBy>
  <cp:revision>5326</cp:revision>
  <dcterms:created xsi:type="dcterms:W3CDTF">2008-06-13T08:38:18Z</dcterms:created>
  <dcterms:modified xsi:type="dcterms:W3CDTF">2018-05-15T06:32:02Z</dcterms:modified>
</cp:coreProperties>
</file>