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68" r:id="rId1"/>
  </p:sldMasterIdLst>
  <p:notesMasterIdLst>
    <p:notesMasterId r:id="rId7"/>
  </p:notesMasterIdLst>
  <p:handoutMasterIdLst>
    <p:handoutMasterId r:id="rId8"/>
  </p:handoutMasterIdLst>
  <p:sldIdLst>
    <p:sldId id="838" r:id="rId2"/>
    <p:sldId id="1153" r:id="rId3"/>
    <p:sldId id="1154" r:id="rId4"/>
    <p:sldId id="1137" r:id="rId5"/>
    <p:sldId id="1152" r:id="rId6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угина Ольга Павл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FF0000"/>
    <a:srgbClr val="F2F2F2"/>
    <a:srgbClr val="4F81BD"/>
    <a:srgbClr val="FFCCCC"/>
    <a:srgbClr val="E21A1A"/>
    <a:srgbClr val="C0C0C0"/>
    <a:srgbClr val="0066A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5" autoAdjust="0"/>
    <p:restoredTop sz="99857" autoAdjust="0"/>
  </p:normalViewPr>
  <p:slideViewPr>
    <p:cSldViewPr snapToGrid="0">
      <p:cViewPr varScale="1">
        <p:scale>
          <a:sx n="147" d="100"/>
          <a:sy n="147" d="100"/>
        </p:scale>
        <p:origin x="49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336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5B3D7"/>
              </a:solidFill>
            </c:spPr>
            <c:extLst>
              <c:ext xmlns:c16="http://schemas.microsoft.com/office/drawing/2014/chart" uri="{C3380CC4-5D6E-409C-BE32-E72D297353CC}">
                <c16:uniqueId val="{00000000-A1F2-4716-94AF-1DC0D3A1773A}"/>
              </c:ext>
            </c:extLst>
          </c:dPt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1-A1F2-4716-94AF-1DC0D3A1773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F2-4716-94AF-1DC0D3A1773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714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F2-4716-94AF-1DC0D3A17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мес. 2017</c:v>
                </c:pt>
                <c:pt idx="1">
                  <c:v>3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915</c:v>
                </c:pt>
                <c:pt idx="1">
                  <c:v>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F2-4716-94AF-1DC0D3A17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142727808"/>
        <c:axId val="142733696"/>
      </c:barChart>
      <c:catAx>
        <c:axId val="14272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2733696"/>
        <c:crosses val="autoZero"/>
        <c:auto val="1"/>
        <c:lblAlgn val="ctr"/>
        <c:lblOffset val="100"/>
        <c:noMultiLvlLbl val="0"/>
      </c:catAx>
      <c:valAx>
        <c:axId val="142733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272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5850426574686E-2"/>
          <c:y val="0.10301942241185054"/>
          <c:w val="0.90280315830596358"/>
          <c:h val="0.67206476179955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E754-4065-B573-1FDD4CBA68CE}"/>
              </c:ext>
            </c:extLst>
          </c:dPt>
          <c:cat>
            <c:strRef>
              <c:f>Лист1!$A$2:$A$3</c:f>
              <c:strCache>
                <c:ptCount val="2"/>
                <c:pt idx="0">
                  <c:v>3 мес. 2017</c:v>
                </c:pt>
                <c:pt idx="1">
                  <c:v>3 мес.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43.3</c:v>
                </c:pt>
                <c:pt idx="1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54-4065-B573-1FDD4CBA6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2778368"/>
        <c:axId val="142780288"/>
      </c:barChart>
      <c:catAx>
        <c:axId val="14277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42780288"/>
        <c:crosses val="autoZero"/>
        <c:auto val="1"/>
        <c:lblAlgn val="ctr"/>
        <c:lblOffset val="100"/>
        <c:noMultiLvlLbl val="0"/>
      </c:catAx>
      <c:valAx>
        <c:axId val="142780288"/>
        <c:scaling>
          <c:orientation val="minMax"/>
          <c:min val="35"/>
        </c:scaling>
        <c:delete val="1"/>
        <c:axPos val="l"/>
        <c:numFmt formatCode="0.0" sourceLinked="1"/>
        <c:majorTickMark val="out"/>
        <c:minorTickMark val="none"/>
        <c:tickLblPos val="none"/>
        <c:crossAx val="142778368"/>
        <c:crosses val="autoZero"/>
        <c:crossBetween val="between"/>
        <c:majorUnit val="0.5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6614577025906638"/>
          <c:w val="0.9842039800995025"/>
          <c:h val="0.615023474178404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F6FA-49FE-81D3-7644F2EF311F}"/>
              </c:ext>
            </c:extLst>
          </c:dPt>
          <c:cat>
            <c:strRef>
              <c:f>Лист1!$A$2:$A$3</c:f>
              <c:strCache>
                <c:ptCount val="2"/>
                <c:pt idx="0">
                  <c:v>3 мес. 2017</c:v>
                </c:pt>
                <c:pt idx="1">
                  <c:v>3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2191</c:v>
                </c:pt>
                <c:pt idx="1">
                  <c:v>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FA-49FE-81D3-7644F2EF3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2821632"/>
        <c:axId val="142831616"/>
      </c:barChart>
      <c:catAx>
        <c:axId val="14282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2831616"/>
        <c:crosses val="autoZero"/>
        <c:auto val="1"/>
        <c:lblAlgn val="ctr"/>
        <c:lblOffset val="100"/>
        <c:noMultiLvlLbl val="0"/>
      </c:catAx>
      <c:valAx>
        <c:axId val="142831616"/>
        <c:scaling>
          <c:orientation val="minMax"/>
          <c:min val="1900"/>
        </c:scaling>
        <c:delete val="1"/>
        <c:axPos val="l"/>
        <c:numFmt formatCode="General" sourceLinked="1"/>
        <c:majorTickMark val="out"/>
        <c:minorTickMark val="none"/>
        <c:tickLblPos val="none"/>
        <c:crossAx val="142821632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1693266179177643"/>
          <c:w val="0.9691965390169085"/>
          <c:h val="0.49838317155524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2311-443E-8B9D-4C8EF314166C}"/>
              </c:ext>
            </c:extLst>
          </c:dPt>
          <c:dLbls>
            <c:dLbl>
              <c:idx val="0"/>
              <c:layout>
                <c:manualLayout>
                  <c:x val="-3.0803460983091252E-2"/>
                  <c:y val="2.51738113999381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4032</a:t>
                    </a:r>
                  </a:p>
                  <a:p>
                    <a:r>
                      <a:rPr lang="ru-RU" dirty="0" smtClean="0"/>
                      <a:t>тонн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11-443E-8B9D-4C8EF314166C}"/>
                </c:ext>
              </c:extLst>
            </c:dLbl>
            <c:dLbl>
              <c:idx val="1"/>
              <c:layout>
                <c:manualLayout>
                  <c:x val="2.0535640655394202E-2"/>
                  <c:y val="1.82627131556836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4047</a:t>
                    </a:r>
                  </a:p>
                  <a:p>
                    <a:r>
                      <a:rPr lang="ru-RU" dirty="0" smtClean="0"/>
                      <a:t>тонн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311-443E-8B9D-4C8EF31416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мес. 2017</c:v>
                </c:pt>
                <c:pt idx="1">
                  <c:v>3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4032</c:v>
                </c:pt>
                <c:pt idx="1">
                  <c:v>4047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11-443E-8B9D-4C8EF3141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2963840"/>
        <c:axId val="142965376"/>
      </c:barChart>
      <c:catAx>
        <c:axId val="1429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2965376"/>
        <c:crosses val="autoZero"/>
        <c:auto val="1"/>
        <c:lblAlgn val="ctr"/>
        <c:lblOffset val="100"/>
        <c:noMultiLvlLbl val="0"/>
      </c:catAx>
      <c:valAx>
        <c:axId val="142965376"/>
        <c:scaling>
          <c:orientation val="minMax"/>
          <c:min val="3800"/>
        </c:scaling>
        <c:delete val="1"/>
        <c:axPos val="l"/>
        <c:numFmt formatCode="General" sourceLinked="1"/>
        <c:majorTickMark val="out"/>
        <c:minorTickMark val="none"/>
        <c:tickLblPos val="none"/>
        <c:crossAx val="142963840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97160211227703E-2"/>
          <c:y val="0.22877532107633244"/>
          <c:w val="0.88924110541254331"/>
          <c:h val="0.58971459059493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313E-4EEB-ABEC-58237D1004B3}"/>
              </c:ext>
            </c:extLst>
          </c:dPt>
          <c:dLbls>
            <c:dLbl>
              <c:idx val="0"/>
              <c:layout>
                <c:manualLayout>
                  <c:x val="-2.6102499563386308E-2"/>
                  <c:y val="2.430701080069781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409 </a:t>
                    </a:r>
                    <a:r>
                      <a:rPr lang="ru-RU" sz="1200" b="0" i="0" baseline="0" dirty="0" smtClean="0"/>
                      <a:t>км/</a:t>
                    </a:r>
                    <a:r>
                      <a:rPr lang="ru-RU" sz="1200" b="0" i="0" baseline="0" dirty="0" err="1" smtClean="0"/>
                      <a:t>сут</a:t>
                    </a:r>
                    <a:endParaRPr lang="ru-RU" sz="1200" b="0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3E-4EEB-ABEC-58237D1004B3}"/>
                </c:ext>
              </c:extLst>
            </c:dLbl>
            <c:dLbl>
              <c:idx val="1"/>
              <c:layout>
                <c:manualLayout>
                  <c:x val="8.4656395024078554E-3"/>
                  <c:y val="4.4236253374863813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200" dirty="0" smtClean="0"/>
                      <a:t>409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200" b="0" i="0" baseline="0" dirty="0" smtClean="0"/>
                      <a:t>км/</a:t>
                    </a:r>
                    <a:r>
                      <a:rPr lang="ru-RU" sz="1200" b="0" i="0" baseline="0" dirty="0" err="1" smtClean="0"/>
                      <a:t>сут</a:t>
                    </a:r>
                    <a:endParaRPr lang="ru-RU" sz="1200" b="0" i="0" baseline="0" dirty="0" smtClean="0"/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3E-4EEB-ABEC-58237D100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мес. 2017</c:v>
                </c:pt>
                <c:pt idx="1">
                  <c:v>3 мес.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409</c:v>
                </c:pt>
                <c:pt idx="1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E-4EEB-ABEC-58237D100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43183232"/>
        <c:axId val="143189120"/>
      </c:barChart>
      <c:catAx>
        <c:axId val="14318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3189120"/>
        <c:crosses val="autoZero"/>
        <c:auto val="1"/>
        <c:lblAlgn val="ctr"/>
        <c:lblOffset val="100"/>
        <c:noMultiLvlLbl val="0"/>
      </c:catAx>
      <c:valAx>
        <c:axId val="143189120"/>
        <c:scaling>
          <c:orientation val="minMax"/>
          <c:max val="420"/>
          <c:min val="350"/>
        </c:scaling>
        <c:delete val="1"/>
        <c:axPos val="l"/>
        <c:numFmt formatCode="0.0" sourceLinked="1"/>
        <c:majorTickMark val="out"/>
        <c:minorTickMark val="none"/>
        <c:tickLblPos val="none"/>
        <c:crossAx val="143183232"/>
        <c:crosses val="autoZero"/>
        <c:crossBetween val="between"/>
      </c:valAx>
      <c:spPr>
        <a:noFill/>
        <a:ln w="20551">
          <a:noFill/>
        </a:ln>
      </c:spPr>
    </c:plotArea>
    <c:plotVisOnly val="1"/>
    <c:dispBlanksAs val="gap"/>
    <c:showDLblsOverMax val="0"/>
  </c:chart>
  <c:txPr>
    <a:bodyPr/>
    <a:lstStyle/>
    <a:p>
      <a:pPr>
        <a:defRPr sz="1455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10247477868231E-2"/>
          <c:y val="0"/>
          <c:w val="0.91034370129028508"/>
          <c:h val="0.8119118888434309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Промышленность - всего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66A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Лист1!$B$2:$B$17</c:f>
              <c:numCache>
                <c:formatCode>0.00</c:formatCode>
                <c:ptCount val="16"/>
                <c:pt idx="0">
                  <c:v>1</c:v>
                </c:pt>
                <c:pt idx="1">
                  <c:v>1.288</c:v>
                </c:pt>
                <c:pt idx="2">
                  <c:v>1.460591999999997</c:v>
                </c:pt>
                <c:pt idx="3">
                  <c:v>1.6124935680000001</c:v>
                </c:pt>
                <c:pt idx="4">
                  <c:v>2.0172294535679995</c:v>
                </c:pt>
                <c:pt idx="5">
                  <c:v>1.8760233918182401</c:v>
                </c:pt>
                <c:pt idx="6">
                  <c:v>2.1367906432809756</c:v>
                </c:pt>
                <c:pt idx="7">
                  <c:v>2.4936346807088987</c:v>
                </c:pt>
                <c:pt idx="8">
                  <c:v>2.7928708423939672</c:v>
                </c:pt>
                <c:pt idx="9">
                  <c:v>2.9353072553560602</c:v>
                </c:pt>
                <c:pt idx="10">
                  <c:v>3.0439136238042326</c:v>
                </c:pt>
                <c:pt idx="11">
                  <c:v>3.2235045276086884</c:v>
                </c:pt>
                <c:pt idx="12">
                  <c:v>3.5671301102517692</c:v>
                </c:pt>
                <c:pt idx="13">
                  <c:v>3.8314544514214237</c:v>
                </c:pt>
                <c:pt idx="14">
                  <c:v>4.1521471890053965</c:v>
                </c:pt>
                <c:pt idx="15">
                  <c:v>4.1994816669600441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539-4E05-AC44-3508C42DAA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 дизельного топлива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539-4E05-AC44-3508C42DAA58}"/>
                </c:ext>
              </c:extLst>
            </c:dLbl>
            <c:dLbl>
              <c:idx val="15"/>
              <c:layout>
                <c:manualLayout>
                  <c:x val="0"/>
                  <c:y val="-3.288502669642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Лист1!$C$2:$C$17</c:f>
              <c:numCache>
                <c:formatCode>0.00</c:formatCode>
                <c:ptCount val="16"/>
                <c:pt idx="0">
                  <c:v>1</c:v>
                </c:pt>
                <c:pt idx="1">
                  <c:v>1.6970000000000001</c:v>
                </c:pt>
                <c:pt idx="2">
                  <c:v>2.2960409999999967</c:v>
                </c:pt>
                <c:pt idx="3">
                  <c:v>2.2133835240000002</c:v>
                </c:pt>
                <c:pt idx="4">
                  <c:v>3.4993593514439998</c:v>
                </c:pt>
                <c:pt idx="5">
                  <c:v>2.0226297051346318</c:v>
                </c:pt>
                <c:pt idx="6">
                  <c:v>3.2564338252667575</c:v>
                </c:pt>
                <c:pt idx="7">
                  <c:v>3.7807196711347055</c:v>
                </c:pt>
                <c:pt idx="8">
                  <c:v>4.8431018987235577</c:v>
                </c:pt>
                <c:pt idx="9">
                  <c:v>5.3516275980895314</c:v>
                </c:pt>
                <c:pt idx="10">
                  <c:v>5.4800666604436916</c:v>
                </c:pt>
                <c:pt idx="11">
                  <c:v>5.5184271270667855</c:v>
                </c:pt>
                <c:pt idx="12">
                  <c:v>5.946657072127179</c:v>
                </c:pt>
                <c:pt idx="13">
                  <c:v>5.9597397176858484</c:v>
                </c:pt>
                <c:pt idx="14">
                  <c:v>6.9228336560638795</c:v>
                </c:pt>
                <c:pt idx="15">
                  <c:v>6.8799120873962805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2539-4E05-AC44-3508C42DAA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539-4E05-AC44-3508C42DAA58}"/>
                </c:ext>
              </c:extLst>
            </c:dLbl>
            <c:dLbl>
              <c:idx val="15"/>
              <c:layout>
                <c:manualLayout>
                  <c:x val="0"/>
                  <c:y val="-1.6844131305706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Лист1!$D$2:$D$17</c:f>
              <c:numCache>
                <c:formatCode>0.00</c:formatCode>
                <c:ptCount val="16"/>
                <c:pt idx="0">
                  <c:v>1</c:v>
                </c:pt>
                <c:pt idx="1">
                  <c:v>1.125</c:v>
                </c:pt>
                <c:pt idx="2">
                  <c:v>1.254375</c:v>
                </c:pt>
                <c:pt idx="3">
                  <c:v>1.3773037499999998</c:v>
                </c:pt>
                <c:pt idx="4">
                  <c:v>1.5838993124999932</c:v>
                </c:pt>
                <c:pt idx="5">
                  <c:v>1.8468265983749963</c:v>
                </c:pt>
                <c:pt idx="6">
                  <c:v>2.171868079688994</c:v>
                </c:pt>
                <c:pt idx="7">
                  <c:v>2.4715858746860797</c:v>
                </c:pt>
                <c:pt idx="8">
                  <c:v>2.5234891780544886</c:v>
                </c:pt>
                <c:pt idx="9">
                  <c:v>2.6597575936694309</c:v>
                </c:pt>
                <c:pt idx="10">
                  <c:v>2.8246625644769359</c:v>
                </c:pt>
                <c:pt idx="11">
                  <c:v>2.9630710301363092</c:v>
                </c:pt>
                <c:pt idx="12">
                  <c:v>3.1906348852507742</c:v>
                </c:pt>
                <c:pt idx="13">
                  <c:v>3.3495285025362631</c:v>
                </c:pt>
                <c:pt idx="14">
                  <c:v>3.5846654034143031</c:v>
                </c:pt>
                <c:pt idx="15">
                  <c:v>3.5394986193312792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2539-4E05-AC44-3508C42DAA5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Угольная промышленность**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2539-4E05-AC44-3508C42DAA58}"/>
                </c:ext>
              </c:extLst>
            </c:dLbl>
            <c:dLbl>
              <c:idx val="15"/>
              <c:layout>
                <c:manualLayout>
                  <c:x val="0"/>
                  <c:y val="1.644251334821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1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Лист1!$E$2:$E$17</c:f>
              <c:numCache>
                <c:formatCode>0.00</c:formatCode>
                <c:ptCount val="16"/>
                <c:pt idx="0">
                  <c:v>1</c:v>
                </c:pt>
                <c:pt idx="1">
                  <c:v>1.51</c:v>
                </c:pt>
                <c:pt idx="2">
                  <c:v>1.7999199999999973</c:v>
                </c:pt>
                <c:pt idx="3">
                  <c:v>1.7045242399999958</c:v>
                </c:pt>
                <c:pt idx="4">
                  <c:v>2.1204281545599999</c:v>
                </c:pt>
                <c:pt idx="5">
                  <c:v>3.0937046775030401</c:v>
                </c:pt>
                <c:pt idx="6">
                  <c:v>2.5739622916825291</c:v>
                </c:pt>
                <c:pt idx="7">
                  <c:v>3.7425411721064012</c:v>
                </c:pt>
                <c:pt idx="8">
                  <c:v>4.6257808887234937</c:v>
                </c:pt>
                <c:pt idx="9">
                  <c:v>3.8070176714194459</c:v>
                </c:pt>
                <c:pt idx="10">
                  <c:v>3.6166667878484735</c:v>
                </c:pt>
                <c:pt idx="11">
                  <c:v>3.7975001272408972</c:v>
                </c:pt>
                <c:pt idx="12">
                  <c:v>4.3325678951691424</c:v>
                </c:pt>
                <c:pt idx="13">
                  <c:v>6.3727741170042878</c:v>
                </c:pt>
                <c:pt idx="14">
                  <c:v>6.3523812398298745</c:v>
                </c:pt>
                <c:pt idx="15">
                  <c:v>6.8256336421971975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2539-4E05-AC44-3508C42DAA5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Черная металлургия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2539-4E05-AC44-3508C42DAA58}"/>
                </c:ext>
              </c:extLst>
            </c:dLbl>
            <c:dLbl>
              <c:idx val="15"/>
              <c:layout>
                <c:manualLayout>
                  <c:x val="0"/>
                  <c:y val="-1.6844131305706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2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Лист1!$F$2:$F$17</c:f>
              <c:numCache>
                <c:formatCode>0.00</c:formatCode>
                <c:ptCount val="16"/>
                <c:pt idx="0">
                  <c:v>1</c:v>
                </c:pt>
                <c:pt idx="1">
                  <c:v>1.595</c:v>
                </c:pt>
                <c:pt idx="2">
                  <c:v>1.5646949999999973</c:v>
                </c:pt>
                <c:pt idx="3">
                  <c:v>1.7477643149999946</c:v>
                </c:pt>
                <c:pt idx="4">
                  <c:v>1.9242885108150034</c:v>
                </c:pt>
                <c:pt idx="5">
                  <c:v>2.2456446921211048</c:v>
                </c:pt>
                <c:pt idx="6">
                  <c:v>2.1131516552859648</c:v>
                </c:pt>
                <c:pt idx="7">
                  <c:v>2.5949502326911582</c:v>
                </c:pt>
                <c:pt idx="8">
                  <c:v>2.9037493103814058</c:v>
                </c:pt>
                <c:pt idx="9">
                  <c:v>2.6133743793432647</c:v>
                </c:pt>
                <c:pt idx="10">
                  <c:v>2.6029208818258942</c:v>
                </c:pt>
                <c:pt idx="11">
                  <c:v>2.99075609321795</c:v>
                </c:pt>
                <c:pt idx="12">
                  <c:v>3.251550024546555</c:v>
                </c:pt>
                <c:pt idx="13">
                  <c:v>4.1392231812477842</c:v>
                </c:pt>
                <c:pt idx="14">
                  <c:v>4.3428729617651465</c:v>
                </c:pt>
                <c:pt idx="15">
                  <c:v>4.5131135818663468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3-2539-4E05-AC44-3508C42DAA5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Железнодорожный тариф</c:v>
                </c:pt>
              </c:strCache>
            </c:strRef>
          </c:tx>
          <c:spPr>
            <a:ln>
              <a:solidFill>
                <a:srgbClr val="E21A1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2539-4E05-AC44-3508C42DAA58}"/>
                </c:ext>
              </c:extLst>
            </c:dLbl>
            <c:dLbl>
              <c:idx val="15"/>
              <c:layout>
                <c:manualLayout>
                  <c:x val="0"/>
                  <c:y val="2.3581783827989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63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Лист1!$G$2:$G$17</c:f>
              <c:numCache>
                <c:formatCode>0.00</c:formatCode>
                <c:ptCount val="16"/>
                <c:pt idx="0">
                  <c:v>1</c:v>
                </c:pt>
                <c:pt idx="1">
                  <c:v>1.1200000000000001</c:v>
                </c:pt>
                <c:pt idx="2">
                  <c:v>1.2633599999999998</c:v>
                </c:pt>
                <c:pt idx="3">
                  <c:v>1.3581120000000029</c:v>
                </c:pt>
                <c:pt idx="4">
                  <c:v>1.46676096</c:v>
                </c:pt>
                <c:pt idx="5">
                  <c:v>1.7762475225600038</c:v>
                </c:pt>
                <c:pt idx="6">
                  <c:v>1.9716347500415998</c:v>
                </c:pt>
                <c:pt idx="7">
                  <c:v>2.1569684165455048</c:v>
                </c:pt>
                <c:pt idx="8">
                  <c:v>2.329525889869152</c:v>
                </c:pt>
                <c:pt idx="9">
                  <c:v>2.4692974432613011</c:v>
                </c:pt>
                <c:pt idx="10">
                  <c:v>2.6421482642895922</c:v>
                </c:pt>
                <c:pt idx="11">
                  <c:v>2.6421482642895922</c:v>
                </c:pt>
                <c:pt idx="12">
                  <c:v>2.9063630907185507</c:v>
                </c:pt>
                <c:pt idx="13">
                  <c:v>3.1679357688832286</c:v>
                </c:pt>
                <c:pt idx="14">
                  <c:v>3.2946531996385433</c:v>
                </c:pt>
                <c:pt idx="15">
                  <c:v>3.4742117990188457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4-2539-4E05-AC44-3508C42DAA5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Доходная ставка ОАО "РЖД" на 10 т-км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2539-4E05-AC44-3508C42DAA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2539-4E05-AC44-3508C42DAA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2539-4E05-AC44-3508C42DAA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2539-4E05-AC44-3508C42DAA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2539-4E05-AC44-3508C42DAA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2539-4E05-AC44-3508C42DAA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2539-4E05-AC44-3508C42DAA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2539-4E05-AC44-3508C42DAA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2539-4E05-AC44-3508C42DAA5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2539-4E05-AC44-3508C42DAA5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2539-4E05-AC44-3508C42DAA5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2539-4E05-AC44-3508C42DAA5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2539-4E05-AC44-3508C42DAA5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2539-4E05-AC44-3508C42DAA5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2539-4E05-AC44-3508C42DA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43132</c:v>
                </c:pt>
              </c:numCache>
            </c:numRef>
          </c:cat>
          <c:val>
            <c:numRef>
              <c:f>Лист1!$H$2:$H$17</c:f>
              <c:numCache>
                <c:formatCode>0.00</c:formatCode>
                <c:ptCount val="16"/>
                <c:pt idx="0">
                  <c:v>1</c:v>
                </c:pt>
                <c:pt idx="1">
                  <c:v>1.040999999999997</c:v>
                </c:pt>
                <c:pt idx="2">
                  <c:v>1.1107469999999999</c:v>
                </c:pt>
                <c:pt idx="3">
                  <c:v>1.062984879</c:v>
                </c:pt>
                <c:pt idx="4">
                  <c:v>1.1097562136760002</c:v>
                </c:pt>
                <c:pt idx="5">
                  <c:v>1.2185123226162511</c:v>
                </c:pt>
                <c:pt idx="6">
                  <c:v>1.2794379387470607</c:v>
                </c:pt>
                <c:pt idx="7">
                  <c:v>1.4355293672741967</c:v>
                </c:pt>
                <c:pt idx="8">
                  <c:v>1.4412714847432992</c:v>
                </c:pt>
                <c:pt idx="9">
                  <c:v>1.4873921722550838</c:v>
                </c:pt>
                <c:pt idx="10">
                  <c:v>1.4859047800828253</c:v>
                </c:pt>
                <c:pt idx="11">
                  <c:v>1.4413276366803438</c:v>
                </c:pt>
                <c:pt idx="12">
                  <c:v>1.4867279063307943</c:v>
                </c:pt>
                <c:pt idx="13">
                  <c:v>1.530212967950298</c:v>
                </c:pt>
                <c:pt idx="14">
                  <c:v>1.5516602612551875</c:v>
                </c:pt>
                <c:pt idx="15">
                  <c:v>1.5609388238590343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4-2539-4E05-AC44-3508C42DA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307712"/>
        <c:axId val="142309248"/>
      </c:lineChart>
      <c:catAx>
        <c:axId val="1423077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2309248"/>
        <c:crosses val="autoZero"/>
        <c:auto val="1"/>
        <c:lblAlgn val="ctr"/>
        <c:lblOffset val="100"/>
        <c:noMultiLvlLbl val="0"/>
      </c:catAx>
      <c:valAx>
        <c:axId val="142309248"/>
        <c:scaling>
          <c:orientation val="minMax"/>
          <c:min val="1"/>
        </c:scaling>
        <c:delete val="1"/>
        <c:axPos val="l"/>
        <c:numFmt formatCode="0.00" sourceLinked="1"/>
        <c:majorTickMark val="out"/>
        <c:minorTickMark val="none"/>
        <c:tickLblPos val="none"/>
        <c:crossAx val="142307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8.7475393700787527E-3"/>
          <c:w val="0.77748514406709268"/>
          <c:h val="0.2014422424608332"/>
        </c:manualLayout>
      </c:layout>
      <c:overlay val="0"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0.00186</cdr:x>
      <cdr:y>0.21689</cdr:y>
    </cdr:from>
    <cdr:to>
      <cdr:x>0.50171</cdr:x>
      <cdr:y>0.44797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51" y="837604"/>
          <a:ext cx="4419635" cy="89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росте цен в промышленности с 2004 года в 4,2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раза, индексация тарифов на железнодорожном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транспорте осуществлена меньшими темпами – в 3,47 раза.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этом из-за изменения географии перевозок и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особенностей построения прейскуранта №10-01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доходность грузовых перевозок увеличена за период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работы ОАО «РЖД» только </a:t>
          </a:r>
          <a:r>
            <a:rPr lang="ru-RU" sz="1000" i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 1,56 </a:t>
          </a:r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</a:t>
          </a:r>
          <a:endParaRPr lang="ru-RU" sz="1000" dirty="0" smtClean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0.88046</cdr:y>
    </cdr:from>
    <cdr:to>
      <cdr:x>0.96979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429892"/>
          <a:ext cx="8574783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marL="228600" indent="-228600"/>
          <a:r>
            <a:rPr lang="ru-RU" sz="800" i="0" dirty="0" smtClean="0">
              <a:solidFill>
                <a:prstClr val="black"/>
              </a:solidFill>
              <a:latin typeface="Verdana" pitchFamily="34" charset="0"/>
            </a:rPr>
            <a:t>* Источник: Росстат и статистическая отчетность ОАО «РЖД»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** В 2004-2016 гг. для расчетов использовался индекс цен по виду экономической деятельности  «добыча каменного угля, бурого угля и торфа», в связи 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с отсутствием такого показателя в ОКВЭД-2 с 2017 г. используется индекс цен по виду экономической деятельности «добыча угля»</a:t>
          </a:r>
          <a:endParaRPr lang="ru-RU" sz="800" i="0" dirty="0">
            <a:solidFill>
              <a:prstClr val="black"/>
            </a:solidFill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F75E51-66AE-442A-89FD-E5434782A753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68703CF-3B60-424D-970B-170B2970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1363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fld id="{F459B035-E669-4519-97DA-B54B82C9C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1363"/>
            <a:ext cx="6618287" cy="3724275"/>
          </a:xfrm>
          <a:ln/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85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2" tIns="45712" rIns="91422" bIns="45712"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57856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2" rIns="91422" bIns="45712" anchor="b"/>
          <a:lstStyle/>
          <a:p>
            <a:pPr algn="r" defTabSz="911225"/>
            <a:fld id="{3D47D2E5-24A2-4A4F-A88A-D3784B66E272}" type="slidenum">
              <a:rPr lang="ru-RU" sz="1200" i="0">
                <a:solidFill>
                  <a:srgbClr val="000000"/>
                </a:solidFill>
                <a:latin typeface="Calibri" pitchFamily="34" charset="0"/>
              </a:rPr>
              <a:pPr algn="r" defTabSz="911225"/>
              <a:t>1</a:t>
            </a:fld>
            <a:endParaRPr lang="ru-RU" sz="1200" i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lIns="91422" tIns="45711" rIns="91422" bIns="45711"/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39775"/>
            <a:ext cx="6624637" cy="3725863"/>
          </a:xfrm>
          <a:ln/>
        </p:spPr>
      </p:sp>
      <p:sp>
        <p:nvSpPr>
          <p:cNvPr id="2181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979" tIns="44989" rIns="89979" bIns="44989"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1276" y="9429752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79" tIns="44989" rIns="89979" bIns="44989" anchor="b"/>
          <a:lstStyle/>
          <a:p>
            <a:pPr algn="r" defTabSz="900284">
              <a:defRPr/>
            </a:pPr>
            <a:fld id="{285DA940-3163-4D27-85B1-A2E1D543C703}" type="slidenum">
              <a:rPr lang="ru-RU" sz="1200">
                <a:solidFill>
                  <a:prstClr val="black"/>
                </a:solidFill>
                <a:cs typeface="+mn-cs"/>
              </a:rPr>
              <a:pPr algn="r" defTabSz="900284">
                <a:defRPr/>
              </a:pPr>
              <a:t>4</a:t>
            </a:fld>
            <a:endParaRPr lang="ru-RU" sz="1200" dirty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 userDrawn="1"/>
        </p:nvSpPr>
        <p:spPr>
          <a:xfrm>
            <a:off x="890591" y="2518174"/>
            <a:ext cx="5513387" cy="5643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 i="0">
                <a:solidFill>
                  <a:srgbClr val="FFFFFF"/>
                </a:solidFill>
                <a:latin typeface="Verdana" pitchFamily="34" charset="0"/>
                <a:cs typeface="+mn-cs"/>
              </a:rPr>
              <a:t>Образец заголовка</a:t>
            </a:r>
            <a:endParaRPr lang="en-US" sz="2200" i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0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1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2" y="3437385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1"/>
            <a:ext cx="9140825" cy="809625"/>
          </a:xfrm>
          <a:prstGeom prst="rect">
            <a:avLst/>
          </a:prstGeom>
          <a:solidFill>
            <a:srgbClr val="D9D9D9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857751"/>
            <a:ext cx="9140825" cy="270272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Группа 10"/>
          <p:cNvGrpSpPr>
            <a:grpSpLocks/>
          </p:cNvGrpSpPr>
          <p:nvPr userDrawn="1"/>
        </p:nvGrpSpPr>
        <p:grpSpPr bwMode="auto">
          <a:xfrm>
            <a:off x="8362950" y="4949430"/>
            <a:ext cx="406400" cy="135731"/>
            <a:chOff x="5385680" y="6487509"/>
            <a:chExt cx="1039813" cy="461962"/>
          </a:xfrm>
        </p:grpSpPr>
        <p:sp>
          <p:nvSpPr>
            <p:cNvPr id="15" name="Freeform 27"/>
            <p:cNvSpPr>
              <a:spLocks/>
            </p:cNvSpPr>
            <p:nvPr userDrawn="1"/>
          </p:nvSpPr>
          <p:spPr bwMode="auto">
            <a:xfrm>
              <a:off x="6047750" y="6487509"/>
              <a:ext cx="377743" cy="344444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28"/>
            <p:cNvSpPr>
              <a:spLocks/>
            </p:cNvSpPr>
            <p:nvPr userDrawn="1"/>
          </p:nvSpPr>
          <p:spPr bwMode="auto">
            <a:xfrm>
              <a:off x="5775610" y="6605024"/>
              <a:ext cx="316818" cy="22692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5385680" y="6605024"/>
              <a:ext cx="434611" cy="344447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 userDrawn="1"/>
        </p:nvSpPr>
        <p:spPr bwMode="auto">
          <a:xfrm>
            <a:off x="201616" y="4948090"/>
            <a:ext cx="2301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E303CAD6-5076-4488-90B2-13EF0B00CA17}" type="slidenum">
              <a:rPr lang="en-US" sz="1000" i="0" smtClean="0">
                <a:solidFill>
                  <a:prstClr val="black"/>
                </a:solidFill>
                <a:latin typeface="Verdana" charset="0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i="0" dirty="0" smtClean="0">
              <a:solidFill>
                <a:prstClr val="black"/>
              </a:solidFill>
              <a:latin typeface="Verdana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70" y="0"/>
            <a:ext cx="8466142" cy="820800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91550" y="4869657"/>
            <a:ext cx="552450" cy="273844"/>
          </a:xfrm>
          <a:prstGeom prst="rect">
            <a:avLst/>
          </a:prstGeom>
          <a:solidFill>
            <a:srgbClr val="E21A1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06E5D-40B9-48AA-AED3-3EF30A97FA38}" type="slidenum">
              <a:rPr lang="ru-RU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80"/>
            <a:ext cx="8229600" cy="82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для редактирования</a:t>
            </a:r>
          </a:p>
          <a:p>
            <a:pPr lvl="0"/>
            <a:r>
              <a:rPr lang="ru-RU" smtClean="0"/>
              <a:t>Нажмите для ввода текста</a:t>
            </a:r>
            <a:endParaRPr lang="en-US" smtClean="0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7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уйбышевская железная дорога"/>
          <p:cNvPicPr>
            <a:picLocks noChangeAspect="1" noChangeArrowheads="1"/>
          </p:cNvPicPr>
          <p:nvPr/>
        </p:nvPicPr>
        <p:blipFill>
          <a:blip r:embed="rId3" cstate="print"/>
          <a:srcRect l="11810" t="45120" r="2008"/>
          <a:stretch>
            <a:fillRect/>
          </a:stretch>
        </p:blipFill>
        <p:spPr bwMode="auto">
          <a:xfrm>
            <a:off x="0" y="1"/>
            <a:ext cx="9144000" cy="313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2694"/>
            <a:ext cx="9144000" cy="279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Заголовок 2"/>
          <p:cNvSpPr>
            <a:spLocks noGrp="1"/>
          </p:cNvSpPr>
          <p:nvPr>
            <p:ph type="ctrTitle"/>
          </p:nvPr>
        </p:nvSpPr>
        <p:spPr>
          <a:xfrm>
            <a:off x="1000128" y="2470945"/>
            <a:ext cx="5578475" cy="539354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Основные итоги работы железнодорожного транспорта в январе-марте 2018 года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 bwMode="auto">
          <a:xfrm>
            <a:off x="898527" y="3057526"/>
            <a:ext cx="5578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Основные итоги работы железнодорожного транспорта в январе-октябре 2017 года</a:t>
            </a:r>
          </a:p>
        </p:txBody>
      </p:sp>
      <p:sp>
        <p:nvSpPr>
          <p:cNvPr id="10" name="Текст 6"/>
          <p:cNvSpPr>
            <a:spLocks noGrp="1"/>
          </p:cNvSpPr>
          <p:nvPr>
            <p:ph type="body" sz="quarter" idx="11"/>
          </p:nvPr>
        </p:nvSpPr>
        <p:spPr>
          <a:xfrm>
            <a:off x="276225" y="4698843"/>
            <a:ext cx="1189749" cy="246221"/>
          </a:xfrm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Апрель 2018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58775" y="0"/>
            <a:ext cx="8456613" cy="809625"/>
          </a:xfrm>
        </p:spPr>
        <p:txBody>
          <a:bodyPr/>
          <a:lstStyle/>
          <a:p>
            <a:r>
              <a:rPr lang="ru-RU" sz="1600" smtClean="0">
                <a:latin typeface="Verdana" pitchFamily="34" charset="0"/>
              </a:rPr>
              <a:t>Объемы среднесуточной погрузки, тыс. тонн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521200"/>
            <a:ext cx="91408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i="0" dirty="0">
                <a:solidFill>
                  <a:schemeClr val="tx1"/>
                </a:solidFill>
                <a:latin typeface="Arial" charset="0"/>
                <a:cs typeface="Arial" charset="0"/>
              </a:rPr>
              <a:t>В январе 2018 г. среднесуточная погрузка возросла относительно уровня соответствующего месяца предыдущего года на 3,4%, </a:t>
            </a:r>
            <a:br>
              <a:rPr lang="ru-RU" sz="1100" i="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100" i="0" dirty="0">
                <a:solidFill>
                  <a:schemeClr val="tx1"/>
                </a:solidFill>
                <a:latin typeface="Arial" charset="0"/>
                <a:cs typeface="Arial" charset="0"/>
              </a:rPr>
              <a:t>в феврале – на </a:t>
            </a:r>
            <a:r>
              <a:rPr lang="ru-RU" sz="1100" i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3,9, в марте – на 3,1%.</a:t>
            </a:r>
            <a:endParaRPr lang="ru-RU" sz="1100" i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585788" y="1063625"/>
          <a:ext cx="7994650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771" name="Worksheet" r:id="rId4" imgW="11687127" imgH="4648149" progId="Excel.Sheet.8">
                  <p:embed/>
                </p:oleObj>
              </mc:Choice>
              <mc:Fallback>
                <p:oleObj name="Worksheet" r:id="rId4" imgW="11687127" imgH="464814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063625"/>
                        <a:ext cx="7994650" cy="320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9511" name="Object 167"/>
          <p:cNvGraphicFramePr>
            <a:graphicFrameLocks noChangeAspect="1"/>
          </p:cNvGraphicFramePr>
          <p:nvPr/>
        </p:nvGraphicFramePr>
        <p:xfrm>
          <a:off x="5903913" y="1082675"/>
          <a:ext cx="24828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96" name="Worksheet" r:id="rId4" imgW="2867137" imgH="1143116" progId="Excel.Sheet.8">
                  <p:embed/>
                </p:oleObj>
              </mc:Choice>
              <mc:Fallback>
                <p:oleObj name="Worksheet" r:id="rId4" imgW="2867137" imgH="114311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1082675"/>
                        <a:ext cx="24828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951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58775" y="0"/>
            <a:ext cx="8456613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Объемы погрузки основных групп грузов в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январе-марте 2018 г.</a:t>
            </a:r>
          </a:p>
        </p:txBody>
      </p:sp>
      <p:sp>
        <p:nvSpPr>
          <p:cNvPr id="569513" name="Прямоугольник 6"/>
          <p:cNvSpPr>
            <a:spLocks noChangeArrowheads="1"/>
          </p:cNvSpPr>
          <p:nvPr/>
        </p:nvSpPr>
        <p:spPr bwMode="auto">
          <a:xfrm>
            <a:off x="0" y="4319588"/>
            <a:ext cx="9140825" cy="6127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1050" i="0" dirty="0"/>
              <a:t>В </a:t>
            </a:r>
            <a:r>
              <a:rPr lang="ru-RU" sz="1050" i="0" dirty="0" smtClean="0"/>
              <a:t>январе-марте </a:t>
            </a:r>
            <a:r>
              <a:rPr lang="ru-RU" sz="1050" i="0" dirty="0"/>
              <a:t>2018 г. погрузка увеличилась на </a:t>
            </a:r>
            <a:r>
              <a:rPr lang="en-US" sz="1050" i="0" dirty="0"/>
              <a:t>3</a:t>
            </a:r>
            <a:r>
              <a:rPr lang="ru-RU" sz="1050" i="0" dirty="0" smtClean="0"/>
              <a:t>,5% </a:t>
            </a:r>
            <a:r>
              <a:rPr lang="ru-RU" sz="1050" i="0" dirty="0"/>
              <a:t>относительно прошлогоднего уровня. При этом в экспортном</a:t>
            </a:r>
            <a:r>
              <a:rPr lang="en-US" sz="1050" i="0" dirty="0"/>
              <a:t> </a:t>
            </a:r>
            <a:r>
              <a:rPr lang="ru-RU" sz="1050" i="0" dirty="0"/>
              <a:t>сообщении погрузка увеличилась на </a:t>
            </a:r>
            <a:r>
              <a:rPr lang="ru-RU" sz="1050" i="0" dirty="0" smtClean="0"/>
              <a:t>4,5%, </a:t>
            </a:r>
            <a:r>
              <a:rPr lang="ru-RU" sz="1050" i="0" dirty="0"/>
              <a:t>а во внутреннем – на </a:t>
            </a:r>
            <a:r>
              <a:rPr lang="ru-RU" sz="1050" i="0" dirty="0" smtClean="0"/>
              <a:t>2,7%. </a:t>
            </a:r>
            <a:r>
              <a:rPr lang="ru-RU" sz="1050" i="0" dirty="0"/>
              <a:t>Основной прирост общего объема погрузки обеспечен благодаря увеличению погрузки </a:t>
            </a:r>
            <a:r>
              <a:rPr lang="ru-RU" sz="1050" i="0" dirty="0" smtClean="0"/>
              <a:t>каменного угля на экспорт (+8,8%).</a:t>
            </a:r>
            <a:endParaRPr lang="ru-RU" sz="1050" i="0" dirty="0"/>
          </a:p>
        </p:txBody>
      </p:sp>
      <p:graphicFrame>
        <p:nvGraphicFramePr>
          <p:cNvPr id="569510" name="Object 166"/>
          <p:cNvGraphicFramePr>
            <a:graphicFrameLocks noChangeAspect="1"/>
          </p:cNvGraphicFramePr>
          <p:nvPr/>
        </p:nvGraphicFramePr>
        <p:xfrm>
          <a:off x="1895475" y="833438"/>
          <a:ext cx="2547938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97" name="Worksheet" r:id="rId6" imgW="3000442" imgH="1466940" progId="Excel.Sheet.8">
                  <p:embed/>
                </p:oleObj>
              </mc:Choice>
              <mc:Fallback>
                <p:oleObj name="Worksheet" r:id="rId6" imgW="3000442" imgH="146694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833438"/>
                        <a:ext cx="2547938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9641" name="Group 297"/>
          <p:cNvGraphicFramePr>
            <a:graphicFrameLocks noGrp="1"/>
          </p:cNvGraphicFramePr>
          <p:nvPr/>
        </p:nvGraphicFramePr>
        <p:xfrm>
          <a:off x="968375" y="1838325"/>
          <a:ext cx="7174005" cy="2422041"/>
        </p:xfrm>
        <a:graphic>
          <a:graphicData uri="http://schemas.openxmlformats.org/drawingml/2006/table">
            <a:tbl>
              <a:tblPr/>
              <a:tblGrid>
                <a:gridCol w="1937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603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Погружено, млн тонн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Темп прироста погрузки, 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 к 201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Всего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Уголь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Кокс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Нефтяные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Руды всякие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Черные металлы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Лесные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Мин.строительные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Удобрения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Хлебные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+64,7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Прочие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69629" name="TextBox 10"/>
          <p:cNvSpPr txBox="1">
            <a:spLocks noChangeArrowheads="1"/>
          </p:cNvSpPr>
          <p:nvPr/>
        </p:nvSpPr>
        <p:spPr bwMode="auto">
          <a:xfrm>
            <a:off x="4654550" y="884238"/>
            <a:ext cx="2052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Экспортное</a:t>
            </a:r>
          </a:p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сообщение</a:t>
            </a:r>
          </a:p>
        </p:txBody>
      </p:sp>
      <p:sp>
        <p:nvSpPr>
          <p:cNvPr id="569630" name="TextBox 1"/>
          <p:cNvSpPr txBox="1">
            <a:spLocks noChangeArrowheads="1"/>
          </p:cNvSpPr>
          <p:nvPr/>
        </p:nvSpPr>
        <p:spPr bwMode="auto">
          <a:xfrm>
            <a:off x="6775450" y="933450"/>
            <a:ext cx="7842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>
                <a:solidFill>
                  <a:srgbClr val="292929"/>
                </a:solidFill>
                <a:latin typeface="Verdana" pitchFamily="34" charset="0"/>
              </a:rPr>
              <a:t>+</a:t>
            </a:r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4,5%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2" name=" 3"/>
          <p:cNvGrpSpPr>
            <a:grpSpLocks/>
          </p:cNvGrpSpPr>
          <p:nvPr/>
        </p:nvGrpSpPr>
        <p:grpSpPr bwMode="auto">
          <a:xfrm rot="301356">
            <a:off x="6875463" y="1154113"/>
            <a:ext cx="622300" cy="349250"/>
            <a:chOff x="4143" y="910"/>
            <a:chExt cx="407" cy="296"/>
          </a:xfrm>
        </p:grpSpPr>
        <p:pic>
          <p:nvPicPr>
            <p:cNvPr id="569637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8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2" name="TextBox 1"/>
          <p:cNvSpPr txBox="1">
            <a:spLocks noChangeArrowheads="1"/>
          </p:cNvSpPr>
          <p:nvPr/>
        </p:nvSpPr>
        <p:spPr bwMode="auto">
          <a:xfrm>
            <a:off x="2730500" y="860425"/>
            <a:ext cx="7842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+</a:t>
            </a:r>
            <a:r>
              <a:rPr lang="en-US" sz="1100" b="1" i="0" dirty="0" smtClean="0">
                <a:solidFill>
                  <a:srgbClr val="292929"/>
                </a:solidFill>
                <a:latin typeface="Verdana" pitchFamily="34" charset="0"/>
              </a:rPr>
              <a:t>2</a:t>
            </a:r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,7%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3" name=" 3"/>
          <p:cNvGrpSpPr>
            <a:grpSpLocks/>
          </p:cNvGrpSpPr>
          <p:nvPr/>
        </p:nvGrpSpPr>
        <p:grpSpPr bwMode="auto">
          <a:xfrm rot="301356">
            <a:off x="2840038" y="1074738"/>
            <a:ext cx="635000" cy="358775"/>
            <a:chOff x="4143" y="910"/>
            <a:chExt cx="407" cy="296"/>
          </a:xfrm>
        </p:grpSpPr>
        <p:pic>
          <p:nvPicPr>
            <p:cNvPr id="569635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6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4" name="TextBox 9"/>
          <p:cNvSpPr txBox="1">
            <a:spLocks noChangeArrowheads="1"/>
          </p:cNvSpPr>
          <p:nvPr/>
        </p:nvSpPr>
        <p:spPr bwMode="auto">
          <a:xfrm>
            <a:off x="631825" y="838200"/>
            <a:ext cx="19081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 err="1">
                <a:solidFill>
                  <a:srgbClr val="000000"/>
                </a:solidFill>
                <a:latin typeface="Verdana" pitchFamily="34" charset="0"/>
              </a:rPr>
              <a:t>Внутрироссийское</a:t>
            </a: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 сообщение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Прямая соединительная линия 48"/>
          <p:cNvCxnSpPr/>
          <p:nvPr/>
        </p:nvCxnSpPr>
        <p:spPr>
          <a:xfrm>
            <a:off x="94129" y="1282804"/>
            <a:ext cx="894229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3"/>
          <p:cNvSpPr txBox="1">
            <a:spLocks/>
          </p:cNvSpPr>
          <p:nvPr/>
        </p:nvSpPr>
        <p:spPr bwMode="auto">
          <a:xfrm>
            <a:off x="110360" y="0"/>
            <a:ext cx="8869254" cy="8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Объемные и качественные показатели работы* ОАО «РЖД» за </a:t>
            </a:r>
            <a:r>
              <a:rPr lang="ru-RU" sz="2000" i="0" dirty="0" smtClean="0">
                <a:latin typeface="Verdana" pitchFamily="34" charset="0"/>
                <a:ea typeface="+mj-ea"/>
                <a:cs typeface="+mj-cs"/>
              </a:rPr>
              <a:t>январь-март 2018 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2" name="Прямоугольник 61"/>
          <p:cNvSpPr>
            <a:spLocks/>
          </p:cNvSpPr>
          <p:nvPr/>
        </p:nvSpPr>
        <p:spPr>
          <a:xfrm>
            <a:off x="64306" y="3117077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Прямоугольник 62"/>
          <p:cNvSpPr>
            <a:spLocks/>
          </p:cNvSpPr>
          <p:nvPr/>
        </p:nvSpPr>
        <p:spPr>
          <a:xfrm>
            <a:off x="98907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Прямоугольник 63"/>
          <p:cNvSpPr>
            <a:spLocks/>
          </p:cNvSpPr>
          <p:nvPr/>
        </p:nvSpPr>
        <p:spPr>
          <a:xfrm>
            <a:off x="2994339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Прямоугольник 64"/>
          <p:cNvSpPr>
            <a:spLocks/>
          </p:cNvSpPr>
          <p:nvPr/>
        </p:nvSpPr>
        <p:spPr>
          <a:xfrm>
            <a:off x="5989606" y="1419402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Прямоугольник 65"/>
          <p:cNvSpPr>
            <a:spLocks/>
          </p:cNvSpPr>
          <p:nvPr/>
        </p:nvSpPr>
        <p:spPr>
          <a:xfrm>
            <a:off x="84644" y="88041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34302" y="1332289"/>
            <a:ext cx="2221072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Средний вес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грузового </a:t>
            </a: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поезда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67415" y="1340966"/>
            <a:ext cx="2481957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локомотива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0042" y="3017446"/>
            <a:ext cx="2500330" cy="468000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defTabSz="622234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доставки </a:t>
            </a: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грузов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4863" y="1355938"/>
            <a:ext cx="2173300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Участковая </a:t>
            </a:r>
            <a:r>
              <a:rPr lang="ru-RU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</a:t>
            </a:r>
            <a:endParaRPr lang="ru-RU" sz="1200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89987" y="489727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*оперативные данные</a:t>
            </a:r>
            <a:endParaRPr lang="ru-RU" sz="1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7078" y="867596"/>
            <a:ext cx="8495322" cy="432048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ru-RU" sz="14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Тарифный грузооборот  636,3 </a:t>
            </a:r>
            <a:r>
              <a:rPr lang="ru-RU" sz="12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млрд. </a:t>
            </a:r>
            <a:r>
              <a:rPr lang="ru-RU" sz="1200" b="1" i="0" dirty="0" err="1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ткм</a:t>
            </a:r>
            <a:r>
              <a:rPr lang="ru-RU" sz="1200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1400" b="1" i="0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+4,7% к январю-марту 2017 г.</a:t>
            </a:r>
            <a:r>
              <a:rPr lang="ru-RU" sz="12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sz="1200" b="1" i="0" dirty="0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4166249" y="1748976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+0,4%</a:t>
            </a:r>
          </a:p>
        </p:txBody>
      </p:sp>
      <p:sp>
        <p:nvSpPr>
          <p:cNvPr id="56" name=" 3"/>
          <p:cNvSpPr/>
          <p:nvPr/>
        </p:nvSpPr>
        <p:spPr>
          <a:xfrm rot="17677477" flipV="1">
            <a:off x="4393965" y="1795770"/>
            <a:ext cx="452583" cy="68457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57" name="Прямоугольник 56"/>
          <p:cNvSpPr>
            <a:spLocks/>
          </p:cNvSpPr>
          <p:nvPr/>
        </p:nvSpPr>
        <p:spPr>
          <a:xfrm>
            <a:off x="2956618" y="3128594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37588" y="3047625"/>
            <a:ext cx="2786051" cy="461657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Транспортные происшествия</a:t>
            </a:r>
            <a: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события </a:t>
            </a:r>
            <a:r>
              <a:rPr lang="ru-RU" sz="800" i="0" dirty="0" smtClean="0">
                <a:latin typeface="Verdana" pitchFamily="34" charset="0"/>
              </a:rPr>
              <a:t>(опер. данные на 01.04.2018)</a:t>
            </a:r>
            <a:endParaRPr lang="ru-RU" sz="8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56818" y="3406653"/>
            <a:ext cx="2000232" cy="21543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buClr>
                <a:srgbClr val="E21A1A"/>
              </a:buClr>
              <a:buSzPct val="150000"/>
              <a:defRPr/>
            </a:pPr>
            <a:r>
              <a:rPr lang="ru-RU" sz="8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Инфраструктура ОАО «РЖД»</a:t>
            </a:r>
            <a:endParaRPr lang="ru-RU" sz="8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60"/>
          <p:cNvSpPr txBox="1">
            <a:spLocks noChangeArrowheads="1"/>
          </p:cNvSpPr>
          <p:nvPr/>
        </p:nvSpPr>
        <p:spPr bwMode="auto">
          <a:xfrm>
            <a:off x="925269" y="3460418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</a:t>
            </a:r>
            <a:r>
              <a:rPr lang="ru-RU" sz="1400" b="1" i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TextBox 51"/>
          <p:cNvSpPr txBox="1">
            <a:spLocks noChangeArrowheads="1"/>
          </p:cNvSpPr>
          <p:nvPr/>
        </p:nvSpPr>
        <p:spPr bwMode="auto">
          <a:xfrm>
            <a:off x="7135675" y="1741144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+0,4%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231645" y="1950246"/>
            <a:ext cx="1368152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2191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endPara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728183" y="1806929"/>
            <a:ext cx="918101" cy="486054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2199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endParaRPr lang="ru-RU" sz="1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 3"/>
          <p:cNvSpPr/>
          <p:nvPr/>
        </p:nvSpPr>
        <p:spPr>
          <a:xfrm rot="17677477" flipV="1">
            <a:off x="7312325" y="1881442"/>
            <a:ext cx="441858" cy="52912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pic>
        <p:nvPicPr>
          <p:cNvPr id="41" name="Picture 2" descr="C:\Users\КарасеваОА\Pictures\грузовые вагоны\Новая папка\ROM_9174.jpg"/>
          <p:cNvPicPr>
            <a:picLocks noChangeAspect="1" noChangeArrowheads="1"/>
          </p:cNvPicPr>
          <p:nvPr/>
        </p:nvPicPr>
        <p:blipFill>
          <a:blip r:embed="rId3" cstate="print"/>
          <a:srcRect l="10111" r="20967"/>
          <a:stretch>
            <a:fillRect/>
          </a:stretch>
        </p:blipFill>
        <p:spPr bwMode="auto">
          <a:xfrm>
            <a:off x="6377151" y="3083204"/>
            <a:ext cx="2507446" cy="1626451"/>
          </a:xfrm>
          <a:prstGeom prst="rect">
            <a:avLst/>
          </a:prstGeom>
          <a:noFill/>
        </p:spPr>
      </p:pic>
      <p:graphicFrame>
        <p:nvGraphicFramePr>
          <p:cNvPr id="37" name="Диаграмма 36"/>
          <p:cNvGraphicFramePr/>
          <p:nvPr/>
        </p:nvGraphicFramePr>
        <p:xfrm>
          <a:off x="3070279" y="3470030"/>
          <a:ext cx="2971396" cy="145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 3"/>
          <p:cNvSpPr/>
          <p:nvPr/>
        </p:nvSpPr>
        <p:spPr>
          <a:xfrm rot="20787889" flipV="1">
            <a:off x="4236984" y="3490750"/>
            <a:ext cx="603399" cy="626415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43" name="TextBox 51"/>
          <p:cNvSpPr txBox="1">
            <a:spLocks noChangeArrowheads="1"/>
          </p:cNvSpPr>
          <p:nvPr/>
        </p:nvSpPr>
        <p:spPr bwMode="auto">
          <a:xfrm>
            <a:off x="4339597" y="3515231"/>
            <a:ext cx="75531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ru-RU" sz="1400" b="1" i="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-22%</a:t>
            </a:r>
            <a:endParaRPr lang="ru-RU" sz="1400" b="1" i="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0" name="Диаграмма 65"/>
          <p:cNvGraphicFramePr>
            <a:graphicFrameLocks/>
          </p:cNvGraphicFramePr>
          <p:nvPr/>
        </p:nvGraphicFramePr>
        <p:xfrm>
          <a:off x="161316" y="2000738"/>
          <a:ext cx="2754500" cy="105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" name="Диаграмма 65"/>
          <p:cNvGraphicFramePr>
            <a:graphicFrameLocks/>
          </p:cNvGraphicFramePr>
          <p:nvPr/>
        </p:nvGraphicFramePr>
        <p:xfrm>
          <a:off x="6408472" y="1930399"/>
          <a:ext cx="2412000" cy="112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2" name="Диаграмма 65"/>
          <p:cNvGraphicFramePr>
            <a:graphicFrameLocks/>
          </p:cNvGraphicFramePr>
          <p:nvPr/>
        </p:nvGraphicFramePr>
        <p:xfrm>
          <a:off x="3425270" y="1672491"/>
          <a:ext cx="2473748" cy="139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3" name="Диаграмма 30"/>
          <p:cNvGraphicFramePr>
            <a:graphicFrameLocks/>
          </p:cNvGraphicFramePr>
          <p:nvPr/>
        </p:nvGraphicFramePr>
        <p:xfrm>
          <a:off x="35496" y="3415323"/>
          <a:ext cx="3000364" cy="144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87277" y="1888526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43,3 </a:t>
            </a: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км/час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786691" y="1880711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43,4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км/час</a:t>
            </a:r>
          </a:p>
        </p:txBody>
      </p:sp>
      <p:sp>
        <p:nvSpPr>
          <p:cNvPr id="69" name="TextBox 60"/>
          <p:cNvSpPr txBox="1">
            <a:spLocks noChangeArrowheads="1"/>
          </p:cNvSpPr>
          <p:nvPr/>
        </p:nvSpPr>
        <p:spPr bwMode="auto">
          <a:xfrm>
            <a:off x="804990" y="1647385"/>
            <a:ext cx="1164488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+0,2%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 3"/>
          <p:cNvSpPr/>
          <p:nvPr/>
        </p:nvSpPr>
        <p:spPr>
          <a:xfrm rot="19361272" flipV="1">
            <a:off x="1252882" y="1712162"/>
            <a:ext cx="556512" cy="57324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5056" y="1"/>
            <a:ext cx="8958943" cy="809625"/>
          </a:xfrm>
        </p:spPr>
        <p:txBody>
          <a:bodyPr/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Динамика индексов цен производителей промышленной продукции и тарифов с 2004 г.</a:t>
            </a:r>
            <a:r>
              <a:rPr lang="ru-RU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рост к декабрю 2003 г., раз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075074"/>
            <a:ext cx="9144000" cy="29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300" i="0" dirty="0">
              <a:solidFill>
                <a:srgbClr val="00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63061" y="942058"/>
          <a:ext cx="8841922" cy="386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44535</TotalTime>
  <Words>497</Words>
  <Application>Microsoft Office PowerPoint</Application>
  <PresentationFormat>Экран (16:9)</PresentationFormat>
  <Paragraphs>157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8_Тема Office</vt:lpstr>
      <vt:lpstr>Worksheet</vt:lpstr>
      <vt:lpstr>Основные итоги работы железнодорожного транспорта в январе-марте 2018 года</vt:lpstr>
      <vt:lpstr>Объемы среднесуточной погрузки, тыс. тонн</vt:lpstr>
      <vt:lpstr>Объемы погрузки основных групп грузов в январе-марте 2018 г.</vt:lpstr>
      <vt:lpstr>Презентация PowerPoint</vt:lpstr>
      <vt:lpstr>Динамика индексов цен производителей промышленной продукции и тарифов с 2004 г.*, рост к декабрю 2003 г., раз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итоги работы железнодорожного транспорта</dc:title>
  <dc:creator>ЦЭКР РЖД</dc:creator>
  <cp:lastModifiedBy>Викулова Ирина Алексеевна</cp:lastModifiedBy>
  <cp:revision>5319</cp:revision>
  <dcterms:created xsi:type="dcterms:W3CDTF">2008-06-13T08:38:18Z</dcterms:created>
  <dcterms:modified xsi:type="dcterms:W3CDTF">2018-04-17T05:26:48Z</dcterms:modified>
</cp:coreProperties>
</file>