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68" r:id="rId1"/>
  </p:sldMasterIdLst>
  <p:notesMasterIdLst>
    <p:notesMasterId r:id="rId6"/>
  </p:notesMasterIdLst>
  <p:handoutMasterIdLst>
    <p:handoutMasterId r:id="rId7"/>
  </p:handoutMasterIdLst>
  <p:sldIdLst>
    <p:sldId id="838" r:id="rId2"/>
    <p:sldId id="1155" r:id="rId3"/>
    <p:sldId id="1140" r:id="rId4"/>
    <p:sldId id="1149" r:id="rId5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ругина Ольга Павлов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A1A"/>
    <a:srgbClr val="FF0000"/>
    <a:srgbClr val="F2F2F2"/>
    <a:srgbClr val="4F81BD"/>
    <a:srgbClr val="FFCCCC"/>
    <a:srgbClr val="C0C0C0"/>
    <a:srgbClr val="0066A1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25" autoAdjust="0"/>
    <p:restoredTop sz="99857" autoAdjust="0"/>
  </p:normalViewPr>
  <p:slideViewPr>
    <p:cSldViewPr snapToGrid="0">
      <p:cViewPr varScale="1">
        <p:scale>
          <a:sx n="76" d="100"/>
          <a:sy n="76" d="100"/>
        </p:scale>
        <p:origin x="1092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-336" y="-96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097160211227703E-2"/>
          <c:y val="0.22065287812690068"/>
          <c:w val="0.88924110541254331"/>
          <c:h val="0.56501823712289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C5EE-4550-9EB2-1674F80C8B31}"/>
              </c:ext>
            </c:extLst>
          </c:dPt>
          <c:dLbls>
            <c:dLbl>
              <c:idx val="0"/>
              <c:layout>
                <c:manualLayout>
                  <c:x val="3.5273858460176284E-3"/>
                  <c:y val="2.4306848119520802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410,2</a:t>
                    </a:r>
                  </a:p>
                  <a:p>
                    <a:r>
                      <a:rPr lang="ru-RU" sz="1000" b="0" i="0" baseline="0" dirty="0"/>
                      <a:t>км/</a:t>
                    </a:r>
                    <a:r>
                      <a:rPr lang="ru-RU" sz="1000" b="0" i="0" baseline="0" dirty="0" err="1"/>
                      <a:t>сут</a:t>
                    </a:r>
                    <a:r>
                      <a:rPr lang="ru-RU" sz="1000" b="0" i="0" baseline="0" dirty="0"/>
                      <a:t>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5EE-4550-9EB2-1674F80C8B31}"/>
                </c:ext>
              </c:extLst>
            </c:dLbl>
            <c:dLbl>
              <c:idx val="1"/>
              <c:layout>
                <c:manualLayout>
                  <c:x val="-4.2328197512035834E-3"/>
                  <c:y val="4.423853376473952E-3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prstClr val="black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sz="1200" dirty="0"/>
                      <a:t>437,8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prstClr val="black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defRPr>
                    </a:pPr>
                    <a:r>
                      <a:rPr lang="ru-RU" sz="1000" b="0" i="0" baseline="0" dirty="0"/>
                      <a:t>км/</a:t>
                    </a:r>
                    <a:r>
                      <a:rPr lang="ru-RU" sz="1000" b="0" i="0" baseline="0" dirty="0" err="1"/>
                      <a:t>сут</a:t>
                    </a:r>
                    <a:r>
                      <a:rPr lang="ru-RU" sz="1000" b="0" i="0" baseline="0" dirty="0"/>
                      <a:t>.</a:t>
                    </a:r>
                  </a:p>
                </c:rich>
              </c:tx>
              <c:spPr>
                <a:noFill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5EE-4550-9EB2-1674F80C8B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4 мес. 2019</c:v>
                </c:pt>
                <c:pt idx="1">
                  <c:v>4 мес. 2020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410.2</c:v>
                </c:pt>
                <c:pt idx="1">
                  <c:v>437.8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EE-4550-9EB2-1674F80C8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127979904"/>
        <c:axId val="127853696"/>
      </c:barChart>
      <c:catAx>
        <c:axId val="12797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  <c:crossAx val="127853696"/>
        <c:crosses val="autoZero"/>
        <c:auto val="1"/>
        <c:lblAlgn val="ctr"/>
        <c:lblOffset val="100"/>
        <c:noMultiLvlLbl val="0"/>
      </c:catAx>
      <c:valAx>
        <c:axId val="127853696"/>
        <c:scaling>
          <c:orientation val="minMax"/>
          <c:max val="450"/>
          <c:min val="350"/>
        </c:scaling>
        <c:delete val="1"/>
        <c:axPos val="l"/>
        <c:numFmt formatCode="0.0" sourceLinked="1"/>
        <c:majorTickMark val="out"/>
        <c:minorTickMark val="none"/>
        <c:tickLblPos val="none"/>
        <c:crossAx val="127979904"/>
        <c:crosses val="autoZero"/>
        <c:crossBetween val="between"/>
      </c:valAx>
      <c:spPr>
        <a:noFill/>
        <a:ln w="20551">
          <a:noFill/>
        </a:ln>
      </c:spPr>
    </c:plotArea>
    <c:plotVisOnly val="1"/>
    <c:dispBlanksAs val="gap"/>
    <c:showDLblsOverMax val="0"/>
  </c:chart>
  <c:txPr>
    <a:bodyPr/>
    <a:lstStyle/>
    <a:p>
      <a:pPr>
        <a:defRPr sz="1455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652412950520651E-2"/>
          <c:y val="0.16259814577514803"/>
          <c:w val="0.91040521278761966"/>
          <c:h val="0.640881628282159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C40F-431F-9E9E-29C667B1FB6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98</a:t>
                    </a:r>
                    <a:r>
                      <a:rPr lang="en-US" dirty="0"/>
                      <a:t>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40F-431F-9E9E-29C667B1FB6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99</a:t>
                    </a:r>
                    <a:r>
                      <a:rPr lang="en-US" dirty="0"/>
                      <a:t>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40F-431F-9E9E-29C667B1F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4 мес. 2019</c:v>
                </c:pt>
                <c:pt idx="1">
                  <c:v>4 мес. 2020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98.5</c:v>
                </c:pt>
                <c:pt idx="1">
                  <c:v>99.6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0F-431F-9E9E-29C667B1F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7541120"/>
        <c:axId val="137542656"/>
      </c:barChart>
      <c:catAx>
        <c:axId val="13754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  <c:crossAx val="137542656"/>
        <c:crosses val="autoZero"/>
        <c:auto val="1"/>
        <c:lblAlgn val="ctr"/>
        <c:lblOffset val="100"/>
        <c:noMultiLvlLbl val="0"/>
      </c:catAx>
      <c:valAx>
        <c:axId val="137542656"/>
        <c:scaling>
          <c:orientation val="minMax"/>
          <c:min val="90"/>
        </c:scaling>
        <c:delete val="1"/>
        <c:axPos val="l"/>
        <c:numFmt formatCode="0.0" sourceLinked="1"/>
        <c:majorTickMark val="out"/>
        <c:minorTickMark val="none"/>
        <c:tickLblPos val="none"/>
        <c:crossAx val="137541120"/>
        <c:crosses val="autoZero"/>
        <c:crossBetween val="between"/>
      </c:valAx>
      <c:spPr>
        <a:noFill/>
        <a:ln w="20551">
          <a:noFill/>
        </a:ln>
      </c:spPr>
    </c:plotArea>
    <c:plotVisOnly val="1"/>
    <c:dispBlanksAs val="gap"/>
    <c:showDLblsOverMax val="0"/>
  </c:chart>
  <c:txPr>
    <a:bodyPr/>
    <a:lstStyle/>
    <a:p>
      <a:pPr>
        <a:defRPr sz="1455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35993740219103E-2"/>
          <c:y val="0.14198823572730629"/>
          <c:w val="0.90280315830596358"/>
          <c:h val="0.6330959920466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12FB-4F70-B32C-186D34CE2DA6}"/>
              </c:ext>
            </c:extLst>
          </c:dPt>
          <c:cat>
            <c:strRef>
              <c:f>Лист1!$A$2:$A$3</c:f>
              <c:strCache>
                <c:ptCount val="2"/>
                <c:pt idx="0">
                  <c:v>4 мес. 2019</c:v>
                </c:pt>
                <c:pt idx="1">
                  <c:v>4 мес. 2020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42.8</c:v>
                </c:pt>
                <c:pt idx="1">
                  <c:v>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FB-4F70-B32C-186D34CE2D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37697536"/>
        <c:axId val="137699328"/>
      </c:barChart>
      <c:catAx>
        <c:axId val="13769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137699328"/>
        <c:crosses val="autoZero"/>
        <c:auto val="1"/>
        <c:lblAlgn val="ctr"/>
        <c:lblOffset val="100"/>
        <c:noMultiLvlLbl val="0"/>
      </c:catAx>
      <c:valAx>
        <c:axId val="137699328"/>
        <c:scaling>
          <c:orientation val="minMax"/>
          <c:min val="35"/>
        </c:scaling>
        <c:delete val="1"/>
        <c:axPos val="l"/>
        <c:numFmt formatCode="0.0" sourceLinked="1"/>
        <c:majorTickMark val="out"/>
        <c:minorTickMark val="none"/>
        <c:tickLblPos val="none"/>
        <c:crossAx val="137697536"/>
        <c:crosses val="autoZero"/>
        <c:crossBetween val="between"/>
        <c:majorUnit val="0.5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267820327697501E-2"/>
          <c:y val="0.43432525252525322"/>
          <c:w val="0.9691965390169085"/>
          <c:h val="0.337521717171718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02E7-44E7-A7DE-63810A2B8A98}"/>
              </c:ext>
            </c:extLst>
          </c:dPt>
          <c:dLbls>
            <c:dLbl>
              <c:idx val="0"/>
              <c:layout>
                <c:manualLayout>
                  <c:x val="-5.1339101638485408E-3"/>
                  <c:y val="-7.307222222222238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4076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2E7-44E7-A7DE-63810A2B8A98}"/>
                </c:ext>
              </c:extLst>
            </c:dLbl>
            <c:dLbl>
              <c:idx val="1"/>
              <c:layout>
                <c:manualLayout>
                  <c:x val="1.0267820327697116E-2"/>
                  <c:y val="-7.307222222222238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4072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2E7-44E7-A7DE-63810A2B8A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4 мес. 2019</c:v>
                </c:pt>
                <c:pt idx="1">
                  <c:v>4 мес. 2020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4076</c:v>
                </c:pt>
                <c:pt idx="1">
                  <c:v>4072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E7-44E7-A7DE-63810A2B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37743744"/>
        <c:axId val="137749632"/>
      </c:barChart>
      <c:catAx>
        <c:axId val="13774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37749632"/>
        <c:crosses val="autoZero"/>
        <c:auto val="1"/>
        <c:lblAlgn val="ctr"/>
        <c:lblOffset val="100"/>
        <c:noMultiLvlLbl val="0"/>
      </c:catAx>
      <c:valAx>
        <c:axId val="137749632"/>
        <c:scaling>
          <c:orientation val="minMax"/>
          <c:min val="3800"/>
        </c:scaling>
        <c:delete val="1"/>
        <c:axPos val="l"/>
        <c:numFmt formatCode="General" sourceLinked="1"/>
        <c:majorTickMark val="out"/>
        <c:minorTickMark val="none"/>
        <c:tickLblPos val="none"/>
        <c:crossAx val="137743744"/>
        <c:crosses val="autoZero"/>
        <c:crossBetween val="between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34166066066066403"/>
          <c:w val="0.9842039800995025"/>
          <c:h val="0.43406006006006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BC40-427B-BF87-C89A83032620}"/>
              </c:ext>
            </c:extLst>
          </c:dPt>
          <c:cat>
            <c:strRef>
              <c:f>Лист1!$A$2:$A$3</c:f>
              <c:strCache>
                <c:ptCount val="2"/>
                <c:pt idx="0">
                  <c:v>4 мес. 2019</c:v>
                </c:pt>
                <c:pt idx="1">
                  <c:v>4 мес. 2020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2182</c:v>
                </c:pt>
                <c:pt idx="1">
                  <c:v>2210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40-427B-BF87-C89A83032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37859456"/>
        <c:axId val="137860992"/>
      </c:barChart>
      <c:catAx>
        <c:axId val="13785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37860992"/>
        <c:crosses val="autoZero"/>
        <c:auto val="1"/>
        <c:lblAlgn val="ctr"/>
        <c:lblOffset val="100"/>
        <c:noMultiLvlLbl val="0"/>
      </c:catAx>
      <c:valAx>
        <c:axId val="137860992"/>
        <c:scaling>
          <c:orientation val="minMax"/>
          <c:min val="1900"/>
        </c:scaling>
        <c:delete val="1"/>
        <c:axPos val="l"/>
        <c:numFmt formatCode="General" sourceLinked="1"/>
        <c:majorTickMark val="out"/>
        <c:minorTickMark val="none"/>
        <c:tickLblPos val="none"/>
        <c:crossAx val="137859456"/>
        <c:crosses val="autoZero"/>
        <c:crossBetween val="between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85364993424014E-2"/>
          <c:y val="0.25182516327509763"/>
          <c:w val="0.81621433158017365"/>
          <c:h val="0.50233428486867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5B3D7"/>
              </a:solidFill>
            </c:spPr>
            <c:extLst>
              <c:ext xmlns:c16="http://schemas.microsoft.com/office/drawing/2014/chart" uri="{C3380CC4-5D6E-409C-BE32-E72D297353CC}">
                <c16:uniqueId val="{00000000-8E6E-4909-AE0D-702DD87894D7}"/>
              </c:ext>
            </c:extLst>
          </c:dPt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1-8E6E-4909-AE0D-702DD87894D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4 мес. 2019</c:v>
                </c:pt>
                <c:pt idx="1">
                  <c:v>4 мес. 2020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982</c:v>
                </c:pt>
                <c:pt idx="1">
                  <c:v>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6E-4909-AE0D-702DD8789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37919488"/>
        <c:axId val="137806592"/>
      </c:barChart>
      <c:catAx>
        <c:axId val="13791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37806592"/>
        <c:crosses val="autoZero"/>
        <c:auto val="1"/>
        <c:lblAlgn val="ctr"/>
        <c:lblOffset val="100"/>
        <c:noMultiLvlLbl val="0"/>
      </c:catAx>
      <c:valAx>
        <c:axId val="137806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7919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310247477872405E-2"/>
          <c:y val="0"/>
          <c:w val="0.9017256655284116"/>
          <c:h val="0.7782445889850619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Промышленность - всего 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23-4C69-98F6-A784526B53E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23-4C69-98F6-A784526B53E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23-4C69-98F6-A784526B53E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23-4C69-98F6-A784526B53E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23-4C69-98F6-A784526B53E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23-4C69-98F6-A784526B53E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23-4C69-98F6-A784526B53E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C23-4C69-98F6-A784526B53E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C23-4C69-98F6-A784526B53E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C23-4C69-98F6-A784526B53E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C23-4C69-98F6-A784526B53E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C23-4C69-98F6-A784526B53E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C23-4C69-98F6-A784526B53E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C23-4C69-98F6-A784526B53E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C23-4C69-98F6-A784526B53E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C23-4C69-98F6-A784526B53E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C23-4C69-98F6-A784526B53E3}"/>
                </c:ext>
              </c:extLst>
            </c:dLbl>
            <c:dLbl>
              <c:idx val="17"/>
              <c:layout>
                <c:manualLayout>
                  <c:x val="-2.872678587302625E-3"/>
                  <c:y val="8.80230479441687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C23-4C69-98F6-A784526B53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0066A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Лист1!$A$2:$A$19</c:f>
              <c:numCache>
                <c:formatCode>0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General">
                  <c:v>2019</c:v>
                </c:pt>
                <c:pt idx="17" formatCode="[$-419]mmmm\ yyyy;@">
                  <c:v>43891</c:v>
                </c:pt>
              </c:numCache>
            </c:numRef>
          </c:cat>
          <c:val>
            <c:numRef>
              <c:f>Лист1!$B$2:$B$19</c:f>
              <c:numCache>
                <c:formatCode>0.00</c:formatCode>
                <c:ptCount val="18"/>
                <c:pt idx="0">
                  <c:v>1</c:v>
                </c:pt>
                <c:pt idx="1">
                  <c:v>1.288</c:v>
                </c:pt>
                <c:pt idx="2">
                  <c:v>1.4605919999999994</c:v>
                </c:pt>
                <c:pt idx="3">
                  <c:v>1.6124935680000001</c:v>
                </c:pt>
                <c:pt idx="4">
                  <c:v>2.0172294535679995</c:v>
                </c:pt>
                <c:pt idx="5">
                  <c:v>1.8760233918182401</c:v>
                </c:pt>
                <c:pt idx="6">
                  <c:v>2.1367906432809756</c:v>
                </c:pt>
                <c:pt idx="7">
                  <c:v>2.4936346807088987</c:v>
                </c:pt>
                <c:pt idx="8">
                  <c:v>2.7928708423939672</c:v>
                </c:pt>
                <c:pt idx="9">
                  <c:v>2.9353072553560597</c:v>
                </c:pt>
                <c:pt idx="10">
                  <c:v>3.0439136238042326</c:v>
                </c:pt>
                <c:pt idx="11">
                  <c:v>3.2235045276086836</c:v>
                </c:pt>
                <c:pt idx="12">
                  <c:v>3.5671301102517687</c:v>
                </c:pt>
                <c:pt idx="13">
                  <c:v>3.8314544514214237</c:v>
                </c:pt>
                <c:pt idx="14">
                  <c:v>4.1521471890053965</c:v>
                </c:pt>
                <c:pt idx="15">
                  <c:v>4.6383636248379307</c:v>
                </c:pt>
                <c:pt idx="16">
                  <c:v>4.4407693344198371</c:v>
                </c:pt>
                <c:pt idx="17">
                  <c:v>4.4030227950772689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7C23-4C69-98F6-A784526B53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Производство дизельного топлива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C23-4C69-98F6-A784526B53E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C23-4C69-98F6-A784526B53E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C23-4C69-98F6-A784526B53E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C23-4C69-98F6-A784526B53E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C23-4C69-98F6-A784526B53E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C23-4C69-98F6-A784526B53E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C23-4C69-98F6-A784526B53E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C23-4C69-98F6-A784526B53E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C23-4C69-98F6-A784526B53E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C23-4C69-98F6-A784526B53E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C23-4C69-98F6-A784526B53E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C23-4C69-98F6-A784526B53E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C23-4C69-98F6-A784526B53E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C23-4C69-98F6-A784526B53E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C23-4C69-98F6-A784526B53E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7C23-4C69-98F6-A784526B53E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7C23-4C69-98F6-A784526B53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Лист1!$A$2:$A$19</c:f>
              <c:numCache>
                <c:formatCode>0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General">
                  <c:v>2019</c:v>
                </c:pt>
                <c:pt idx="17" formatCode="[$-419]mmmm\ yyyy;@">
                  <c:v>43891</c:v>
                </c:pt>
              </c:numCache>
            </c:numRef>
          </c:cat>
          <c:val>
            <c:numRef>
              <c:f>Лист1!$C$2:$C$19</c:f>
              <c:numCache>
                <c:formatCode>0.00</c:formatCode>
                <c:ptCount val="18"/>
                <c:pt idx="0">
                  <c:v>1</c:v>
                </c:pt>
                <c:pt idx="1">
                  <c:v>1.6970000000000001</c:v>
                </c:pt>
                <c:pt idx="2">
                  <c:v>2.2960409999999993</c:v>
                </c:pt>
                <c:pt idx="3">
                  <c:v>2.2133835240000002</c:v>
                </c:pt>
                <c:pt idx="4">
                  <c:v>3.4993593514439998</c:v>
                </c:pt>
                <c:pt idx="5">
                  <c:v>2.0226297051346318</c:v>
                </c:pt>
                <c:pt idx="6">
                  <c:v>3.2564338252667575</c:v>
                </c:pt>
                <c:pt idx="7">
                  <c:v>3.7807196711347055</c:v>
                </c:pt>
                <c:pt idx="8">
                  <c:v>4.8431018987235577</c:v>
                </c:pt>
                <c:pt idx="9">
                  <c:v>5.3516275980895314</c:v>
                </c:pt>
                <c:pt idx="10">
                  <c:v>5.4800666604436818</c:v>
                </c:pt>
                <c:pt idx="11">
                  <c:v>5.5184271270667855</c:v>
                </c:pt>
                <c:pt idx="12">
                  <c:v>5.9466570721271692</c:v>
                </c:pt>
                <c:pt idx="13">
                  <c:v>5.9597397176858484</c:v>
                </c:pt>
                <c:pt idx="14">
                  <c:v>6.9228336560638795</c:v>
                </c:pt>
                <c:pt idx="15">
                  <c:v>8.9830689521084928</c:v>
                </c:pt>
                <c:pt idx="16">
                  <c:v>7.7649648022025772</c:v>
                </c:pt>
                <c:pt idx="17">
                  <c:v>7.2214172660483955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7C23-4C69-98F6-A784526B53E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Электроэнергетика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7C23-4C69-98F6-A784526B53E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7C23-4C69-98F6-A784526B53E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7C23-4C69-98F6-A784526B53E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7C23-4C69-98F6-A784526B53E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7C23-4C69-98F6-A784526B53E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7C23-4C69-98F6-A784526B53E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7C23-4C69-98F6-A784526B53E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7C23-4C69-98F6-A784526B53E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7C23-4C69-98F6-A784526B53E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7C23-4C69-98F6-A784526B53E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7C23-4C69-98F6-A784526B53E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7C23-4C69-98F6-A784526B53E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7C23-4C69-98F6-A784526B53E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7C23-4C69-98F6-A784526B53E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7C23-4C69-98F6-A784526B53E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7C23-4C69-98F6-A784526B53E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7C23-4C69-98F6-A784526B53E3}"/>
                </c:ext>
              </c:extLst>
            </c:dLbl>
            <c:dLbl>
              <c:idx val="17"/>
              <c:layout>
                <c:manualLayout>
                  <c:x val="-4.3090178809539513E-3"/>
                  <c:y val="3.2067144054701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7C23-4C69-98F6-A784526B53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Лист1!$A$2:$A$19</c:f>
              <c:numCache>
                <c:formatCode>0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General">
                  <c:v>2019</c:v>
                </c:pt>
                <c:pt idx="17" formatCode="[$-419]mmmm\ yyyy;@">
                  <c:v>43891</c:v>
                </c:pt>
              </c:numCache>
            </c:numRef>
          </c:cat>
          <c:val>
            <c:numRef>
              <c:f>Лист1!$D$2:$D$19</c:f>
              <c:numCache>
                <c:formatCode>0.00</c:formatCode>
                <c:ptCount val="18"/>
                <c:pt idx="0">
                  <c:v>1</c:v>
                </c:pt>
                <c:pt idx="1">
                  <c:v>1.125</c:v>
                </c:pt>
                <c:pt idx="2">
                  <c:v>1.254375</c:v>
                </c:pt>
                <c:pt idx="3">
                  <c:v>1.3773037499999998</c:v>
                </c:pt>
                <c:pt idx="4">
                  <c:v>1.5838993124999989</c:v>
                </c:pt>
                <c:pt idx="5">
                  <c:v>1.8468265983749992</c:v>
                </c:pt>
                <c:pt idx="6">
                  <c:v>2.1718680796889984</c:v>
                </c:pt>
                <c:pt idx="7">
                  <c:v>2.4715858746860802</c:v>
                </c:pt>
                <c:pt idx="8">
                  <c:v>2.5234891780544886</c:v>
                </c:pt>
                <c:pt idx="9">
                  <c:v>2.6597575936694309</c:v>
                </c:pt>
                <c:pt idx="10">
                  <c:v>2.8246625644769359</c:v>
                </c:pt>
                <c:pt idx="11">
                  <c:v>2.9630710301363066</c:v>
                </c:pt>
                <c:pt idx="12">
                  <c:v>3.1906348852507742</c:v>
                </c:pt>
                <c:pt idx="13">
                  <c:v>3.3495285025362631</c:v>
                </c:pt>
                <c:pt idx="14">
                  <c:v>3.5846654034143075</c:v>
                </c:pt>
                <c:pt idx="15">
                  <c:v>3.7158641571792721</c:v>
                </c:pt>
                <c:pt idx="16">
                  <c:v>3.7548807308296541</c:v>
                </c:pt>
                <c:pt idx="17">
                  <c:v>3.9062024242820876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7-7C23-4C69-98F6-A784526B53E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Угольная промышленность**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7C23-4C69-98F6-A784526B53E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7C23-4C69-98F6-A784526B53E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7C23-4C69-98F6-A784526B53E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7C23-4C69-98F6-A784526B53E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7C23-4C69-98F6-A784526B53E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7C23-4C69-98F6-A784526B53E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7C23-4C69-98F6-A784526B53E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7C23-4C69-98F6-A784526B53E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7C23-4C69-98F6-A784526B53E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7C23-4C69-98F6-A784526B53E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7C23-4C69-98F6-A784526B53E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7C23-4C69-98F6-A784526B53E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7C23-4C69-98F6-A784526B53E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7C23-4C69-98F6-A784526B53E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7C23-4C69-98F6-A784526B53E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7C23-4C69-98F6-A784526B53E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7C23-4C69-98F6-A784526B53E3}"/>
                </c:ext>
              </c:extLst>
            </c:dLbl>
            <c:dLbl>
              <c:idx val="17"/>
              <c:layout>
                <c:manualLayout>
                  <c:x val="-2.872678587302625E-3"/>
                  <c:y val="-1.9240286432820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7C23-4C69-98F6-A784526B53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3">
                        <a:lumMod val="7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Лист1!$A$2:$A$19</c:f>
              <c:numCache>
                <c:formatCode>0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General">
                  <c:v>2019</c:v>
                </c:pt>
                <c:pt idx="17" formatCode="[$-419]mmmm\ yyyy;@">
                  <c:v>43891</c:v>
                </c:pt>
              </c:numCache>
            </c:numRef>
          </c:cat>
          <c:val>
            <c:numRef>
              <c:f>Лист1!$E$2:$E$19</c:f>
              <c:numCache>
                <c:formatCode>0.00</c:formatCode>
                <c:ptCount val="18"/>
                <c:pt idx="0">
                  <c:v>1</c:v>
                </c:pt>
                <c:pt idx="1">
                  <c:v>1.51</c:v>
                </c:pt>
                <c:pt idx="2">
                  <c:v>1.7999199999999995</c:v>
                </c:pt>
                <c:pt idx="3">
                  <c:v>1.7045242399999994</c:v>
                </c:pt>
                <c:pt idx="4">
                  <c:v>2.1204281545599999</c:v>
                </c:pt>
                <c:pt idx="5">
                  <c:v>3.0937046775030401</c:v>
                </c:pt>
                <c:pt idx="6">
                  <c:v>2.5739622916825291</c:v>
                </c:pt>
                <c:pt idx="7">
                  <c:v>3.7425411721063986</c:v>
                </c:pt>
                <c:pt idx="8">
                  <c:v>4.6257808887235052</c:v>
                </c:pt>
                <c:pt idx="9">
                  <c:v>3.8070176714194459</c:v>
                </c:pt>
                <c:pt idx="10">
                  <c:v>3.6166667878484735</c:v>
                </c:pt>
                <c:pt idx="11">
                  <c:v>3.7975001272408972</c:v>
                </c:pt>
                <c:pt idx="12">
                  <c:v>4.3325678951691415</c:v>
                </c:pt>
                <c:pt idx="13">
                  <c:v>6.3727741170042878</c:v>
                </c:pt>
                <c:pt idx="14">
                  <c:v>6.3523812398298745</c:v>
                </c:pt>
                <c:pt idx="15">
                  <c:v>7.1375355610728448</c:v>
                </c:pt>
                <c:pt idx="16">
                  <c:v>5.5308763062753474</c:v>
                </c:pt>
                <c:pt idx="17">
                  <c:v>5.2847523106460965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A-7C23-4C69-98F6-A784526B53E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Черная металлургия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7C23-4C69-98F6-A784526B53E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7C23-4C69-98F6-A784526B53E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7C23-4C69-98F6-A784526B53E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7C23-4C69-98F6-A784526B53E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7C23-4C69-98F6-A784526B53E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7C23-4C69-98F6-A784526B53E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7C23-4C69-98F6-A784526B53E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7C23-4C69-98F6-A784526B53E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7C23-4C69-98F6-A784526B53E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7C23-4C69-98F6-A784526B53E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7C23-4C69-98F6-A784526B53E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7C23-4C69-98F6-A784526B53E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7-7C23-4C69-98F6-A784526B53E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7C23-4C69-98F6-A784526B53E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7C23-4C69-98F6-A784526B53E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7C23-4C69-98F6-A784526B53E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7C23-4C69-98F6-A784526B53E3}"/>
                </c:ext>
              </c:extLst>
            </c:dLbl>
            <c:dLbl>
              <c:idx val="17"/>
              <c:layout>
                <c:manualLayout>
                  <c:x val="-2.872678587302625E-3"/>
                  <c:y val="-2.2365191746371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7C23-4C69-98F6-A784526B53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6">
                        <a:lumMod val="7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Лист1!$A$2:$A$19</c:f>
              <c:numCache>
                <c:formatCode>0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General">
                  <c:v>2019</c:v>
                </c:pt>
                <c:pt idx="17" formatCode="[$-419]mmmm\ yyyy;@">
                  <c:v>43891</c:v>
                </c:pt>
              </c:numCache>
            </c:numRef>
          </c:cat>
          <c:val>
            <c:numRef>
              <c:f>Лист1!$F$2:$F$19</c:f>
              <c:numCache>
                <c:formatCode>0.00</c:formatCode>
                <c:ptCount val="18"/>
                <c:pt idx="0">
                  <c:v>1</c:v>
                </c:pt>
                <c:pt idx="1">
                  <c:v>1.595</c:v>
                </c:pt>
                <c:pt idx="2">
                  <c:v>1.5646949999999995</c:v>
                </c:pt>
                <c:pt idx="3">
                  <c:v>1.7477643149999991</c:v>
                </c:pt>
                <c:pt idx="4">
                  <c:v>1.9242885108150003</c:v>
                </c:pt>
                <c:pt idx="5">
                  <c:v>2.2456446921211048</c:v>
                </c:pt>
                <c:pt idx="6">
                  <c:v>2.1131516552859604</c:v>
                </c:pt>
                <c:pt idx="7">
                  <c:v>2.5949502326911582</c:v>
                </c:pt>
                <c:pt idx="8">
                  <c:v>2.9037493103814058</c:v>
                </c:pt>
                <c:pt idx="9">
                  <c:v>2.6133743793432647</c:v>
                </c:pt>
                <c:pt idx="10">
                  <c:v>2.6029208818258929</c:v>
                </c:pt>
                <c:pt idx="11">
                  <c:v>2.99075609321795</c:v>
                </c:pt>
                <c:pt idx="12">
                  <c:v>3.251550024546555</c:v>
                </c:pt>
                <c:pt idx="13">
                  <c:v>4.1392231812477682</c:v>
                </c:pt>
                <c:pt idx="14">
                  <c:v>4.3428729617651518</c:v>
                </c:pt>
                <c:pt idx="15">
                  <c:v>4.8297090207790294</c:v>
                </c:pt>
                <c:pt idx="16">
                  <c:v>4.3704036929029444</c:v>
                </c:pt>
                <c:pt idx="17">
                  <c:v>4.6339390355849899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D-7C23-4C69-98F6-A784526B53E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Железнодорожный тариф</c:v>
                </c:pt>
              </c:strCache>
            </c:strRef>
          </c:tx>
          <c:spPr>
            <a:ln>
              <a:solidFill>
                <a:srgbClr val="E21A1A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7C23-4C69-98F6-A784526B53E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7C23-4C69-98F6-A784526B53E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7C23-4C69-98F6-A784526B53E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7C23-4C69-98F6-A784526B53E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7C23-4C69-98F6-A784526B53E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7C23-4C69-98F6-A784526B53E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7C23-4C69-98F6-A784526B53E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7C23-4C69-98F6-A784526B53E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7C23-4C69-98F6-A784526B53E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7-7C23-4C69-98F6-A784526B53E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8-7C23-4C69-98F6-A784526B53E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7C23-4C69-98F6-A784526B53E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A-7C23-4C69-98F6-A784526B53E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B-7C23-4C69-98F6-A784526B53E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C-7C23-4C69-98F6-A784526B53E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D-7C23-4C69-98F6-A784526B53E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E-7C23-4C69-98F6-A784526B53E3}"/>
                </c:ext>
              </c:extLst>
            </c:dLbl>
            <c:dLbl>
              <c:idx val="17"/>
              <c:layout>
                <c:manualLayout>
                  <c:x val="-2.872678587302625E-3"/>
                  <c:y val="2.6307935481916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F-7C23-4C69-98F6-A784526B53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C0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Лист1!$A$2:$A$19</c:f>
              <c:numCache>
                <c:formatCode>0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General">
                  <c:v>2019</c:v>
                </c:pt>
                <c:pt idx="17" formatCode="[$-419]mmmm\ yyyy;@">
                  <c:v>43891</c:v>
                </c:pt>
              </c:numCache>
            </c:numRef>
          </c:cat>
          <c:val>
            <c:numRef>
              <c:f>Лист1!$G$2:$G$19</c:f>
              <c:numCache>
                <c:formatCode>0.00</c:formatCode>
                <c:ptCount val="18"/>
                <c:pt idx="0">
                  <c:v>1</c:v>
                </c:pt>
                <c:pt idx="1">
                  <c:v>1.1200000000000001</c:v>
                </c:pt>
                <c:pt idx="2">
                  <c:v>1.2633599999999998</c:v>
                </c:pt>
                <c:pt idx="3">
                  <c:v>1.3581120000000004</c:v>
                </c:pt>
                <c:pt idx="4">
                  <c:v>1.46676096</c:v>
                </c:pt>
                <c:pt idx="5">
                  <c:v>1.7762475225600005</c:v>
                </c:pt>
                <c:pt idx="6">
                  <c:v>1.9716347500415998</c:v>
                </c:pt>
                <c:pt idx="7">
                  <c:v>2.1569684165455101</c:v>
                </c:pt>
                <c:pt idx="8">
                  <c:v>2.329525889869152</c:v>
                </c:pt>
                <c:pt idx="9">
                  <c:v>2.4692974432613011</c:v>
                </c:pt>
                <c:pt idx="10">
                  <c:v>2.6421482642895922</c:v>
                </c:pt>
                <c:pt idx="11">
                  <c:v>2.6421482642895922</c:v>
                </c:pt>
                <c:pt idx="12">
                  <c:v>2.9063630907185507</c:v>
                </c:pt>
                <c:pt idx="13">
                  <c:v>3.1679357688832224</c:v>
                </c:pt>
                <c:pt idx="14">
                  <c:v>3.3580119150162147</c:v>
                </c:pt>
                <c:pt idx="15">
                  <c:v>3.5410235643845986</c:v>
                </c:pt>
                <c:pt idx="16">
                  <c:v>3.6649593891380587</c:v>
                </c:pt>
                <c:pt idx="17">
                  <c:v>3.7932329677578918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70-7C23-4C69-98F6-A784526B53E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Доходная ставка ОАО "РЖД" на 10 т-км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1-7C23-4C69-98F6-A784526B53E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2-7C23-4C69-98F6-A784526B53E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3-7C23-4C69-98F6-A784526B53E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4-7C23-4C69-98F6-A784526B53E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5-7C23-4C69-98F6-A784526B53E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6-7C23-4C69-98F6-A784526B53E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7-7C23-4C69-98F6-A784526B53E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8-7C23-4C69-98F6-A784526B53E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9-7C23-4C69-98F6-A784526B53E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A-7C23-4C69-98F6-A784526B53E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B-7C23-4C69-98F6-A784526B53E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C-7C23-4C69-98F6-A784526B53E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D-7C23-4C69-98F6-A784526B53E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E-7C23-4C69-98F6-A784526B53E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F-7C23-4C69-98F6-A784526B53E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0-7C23-4C69-98F6-A784526B53E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1-7C23-4C69-98F6-A784526B53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2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Лист1!$A$2:$A$19</c:f>
              <c:numCache>
                <c:formatCode>0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General">
                  <c:v>2018</c:v>
                </c:pt>
                <c:pt idx="16" formatCode="General">
                  <c:v>2019</c:v>
                </c:pt>
                <c:pt idx="17" formatCode="[$-419]mmmm\ yyyy;@">
                  <c:v>43891</c:v>
                </c:pt>
              </c:numCache>
            </c:numRef>
          </c:cat>
          <c:val>
            <c:numRef>
              <c:f>Лист1!$H$2:$H$19</c:f>
              <c:numCache>
                <c:formatCode>0.00</c:formatCode>
                <c:ptCount val="18"/>
                <c:pt idx="0">
                  <c:v>1</c:v>
                </c:pt>
                <c:pt idx="1">
                  <c:v>1.0409999999999995</c:v>
                </c:pt>
                <c:pt idx="2">
                  <c:v>1.1107469999999999</c:v>
                </c:pt>
                <c:pt idx="3">
                  <c:v>1.062984879</c:v>
                </c:pt>
                <c:pt idx="4">
                  <c:v>1.1097562136760002</c:v>
                </c:pt>
                <c:pt idx="5">
                  <c:v>1.2185123226162486</c:v>
                </c:pt>
                <c:pt idx="6">
                  <c:v>1.2794379387470607</c:v>
                </c:pt>
                <c:pt idx="7">
                  <c:v>1.4355293672742016</c:v>
                </c:pt>
                <c:pt idx="8">
                  <c:v>1.4412714847432992</c:v>
                </c:pt>
                <c:pt idx="9">
                  <c:v>1.4873921722550845</c:v>
                </c:pt>
                <c:pt idx="10">
                  <c:v>1.4859047800828293</c:v>
                </c:pt>
                <c:pt idx="11">
                  <c:v>1.4413276366803445</c:v>
                </c:pt>
                <c:pt idx="12">
                  <c:v>1.4867279063307943</c:v>
                </c:pt>
                <c:pt idx="13">
                  <c:v>1.5302129679502949</c:v>
                </c:pt>
                <c:pt idx="14">
                  <c:v>1.5479743540527922</c:v>
                </c:pt>
                <c:pt idx="15">
                  <c:v>1.5950511607931641</c:v>
                </c:pt>
                <c:pt idx="16">
                  <c:v>1.6551759072912333</c:v>
                </c:pt>
                <c:pt idx="17">
                  <c:v>1.7195342376110609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82-7C23-4C69-98F6-A784526B5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3985920"/>
        <c:axId val="123987456"/>
      </c:lineChart>
      <c:catAx>
        <c:axId val="12398592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  <c:crossAx val="123987456"/>
        <c:crosses val="autoZero"/>
        <c:auto val="1"/>
        <c:lblAlgn val="ctr"/>
        <c:lblOffset val="100"/>
        <c:noMultiLvlLbl val="0"/>
      </c:catAx>
      <c:valAx>
        <c:axId val="123987456"/>
        <c:scaling>
          <c:orientation val="minMax"/>
          <c:min val="1"/>
        </c:scaling>
        <c:delete val="1"/>
        <c:axPos val="l"/>
        <c:numFmt formatCode="0.00" sourceLinked="1"/>
        <c:majorTickMark val="out"/>
        <c:minorTickMark val="none"/>
        <c:tickLblPos val="none"/>
        <c:crossAx val="1239859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"/>
          <c:y val="8.7475393700787527E-3"/>
          <c:w val="0.77748514406709268"/>
          <c:h val="0.20144224246085632"/>
        </c:manualLayout>
      </c:layout>
      <c:overlay val="0"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0.3303</cdr:x>
      <cdr:y>0.31222</cdr:y>
    </cdr:from>
    <cdr:to>
      <cdr:x>0.66155</cdr:x>
      <cdr:y>0.46766</cdr:y>
    </cdr:to>
    <cdr:sp macro="" textlink="">
      <cdr:nvSpPr>
        <cdr:cNvPr id="3" name="TextBox 5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7069" y="618196"/>
          <a:ext cx="819435" cy="3077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91430" tIns="45716" rIns="91430" bIns="45716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400" b="1" i="0" dirty="0">
              <a:solidFill>
                <a:sysClr val="window" lastClr="FFFFFF">
                  <a:lumMod val="50000"/>
                </a:sys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-0,1%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0.01127</cdr:x>
      <cdr:y>0.10421</cdr:y>
    </cdr:from>
    <cdr:to>
      <cdr:x>0.46328</cdr:x>
      <cdr:y>0.42997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7186" y="138802"/>
          <a:ext cx="1090249" cy="43391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30" tIns="45716" rIns="91430" bIns="45716" anchor="ctr"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9pPr>
        </a:lstStyle>
        <a:p xmlns:a="http://schemas.openxmlformats.org/drawingml/2006/main">
          <a:pPr algn="ctr" defTabSz="622234">
            <a:lnSpc>
              <a:spcPct val="90000"/>
            </a:lnSpc>
            <a:defRPr/>
          </a:pPr>
          <a:r>
            <a:rPr lang="ru-RU" sz="120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2182</a:t>
          </a:r>
        </a:p>
        <a:p xmlns:a="http://schemas.openxmlformats.org/drawingml/2006/main">
          <a:pPr algn="ctr" defTabSz="622234">
            <a:lnSpc>
              <a:spcPct val="90000"/>
            </a:lnSpc>
            <a:defRPr/>
          </a:pPr>
          <a:r>
            <a:rPr lang="ru-RU" sz="1000" dirty="0" err="1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тыс.ткм</a:t>
          </a:r>
          <a:r>
            <a:rPr lang="ru-RU" sz="100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br>
            <a:rPr lang="ru-RU" sz="100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ru-RU" sz="1000" dirty="0" err="1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бр</a:t>
          </a:r>
          <a:r>
            <a:rPr lang="ru-RU" sz="100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./</a:t>
          </a:r>
          <a:r>
            <a:rPr lang="ru-RU" sz="1000" dirty="0" err="1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лок</a:t>
          </a:r>
          <a:r>
            <a:rPr lang="en-US" sz="100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endParaRPr lang="ru-RU" sz="1000" dirty="0">
            <a:solidFill>
              <a:sysClr val="windowText" lastClr="00000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  <cdr:relSizeAnchor xmlns:cdr="http://schemas.openxmlformats.org/drawingml/2006/chartDrawing">
    <cdr:from>
      <cdr:x>0.56388</cdr:x>
      <cdr:y>0.05986</cdr:y>
    </cdr:from>
    <cdr:to>
      <cdr:x>0.94452</cdr:x>
      <cdr:y>0.4295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360079" y="79734"/>
          <a:ext cx="918103" cy="4923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30" tIns="45716" rIns="91430" bIns="45716" anchor="ctr"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9pPr>
        </a:lstStyle>
        <a:p xmlns:a="http://schemas.openxmlformats.org/drawingml/2006/main">
          <a:pPr algn="ctr" defTabSz="622234">
            <a:lnSpc>
              <a:spcPct val="90000"/>
            </a:lnSpc>
            <a:defRPr/>
          </a:pPr>
          <a:r>
            <a:rPr lang="ru-RU" sz="12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2210</a:t>
          </a:r>
        </a:p>
        <a:p xmlns:a="http://schemas.openxmlformats.org/drawingml/2006/main">
          <a:pPr algn="ctr" defTabSz="622234">
            <a:lnSpc>
              <a:spcPct val="90000"/>
            </a:lnSpc>
            <a:defRPr/>
          </a:pPr>
          <a:r>
            <a:rPr lang="ru-RU" sz="1000" dirty="0" err="1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тыс.ткм</a:t>
          </a:r>
          <a:r>
            <a:rPr lang="ru-RU" sz="1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ru-RU" sz="1000" dirty="0" err="1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бр</a:t>
          </a:r>
          <a:r>
            <a:rPr lang="ru-RU" sz="1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./</a:t>
          </a:r>
          <a:r>
            <a:rPr lang="ru-RU" sz="1000" dirty="0" err="1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лок</a:t>
          </a:r>
          <a:r>
            <a:rPr lang="en-US" sz="1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endParaRPr lang="ru-RU" sz="1000" dirty="0">
            <a:solidFill>
              <a:prstClr val="black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0.00186</cdr:x>
      <cdr:y>0.21689</cdr:y>
    </cdr:from>
    <cdr:to>
      <cdr:x>0.50171</cdr:x>
      <cdr:y>0.44797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451" y="837604"/>
          <a:ext cx="4419635" cy="892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just"/>
          <a:r>
            <a:rPr lang="ru-RU" sz="1000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При росте цен в промышленности с 2004 года в 4,</a:t>
          </a:r>
          <a:r>
            <a:rPr lang="en-US" sz="1000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4</a:t>
          </a:r>
          <a:endParaRPr lang="ru-RU" sz="1000" i="0" dirty="0">
            <a:solidFill>
              <a:sysClr val="windowText" lastClr="00000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 xmlns:a="http://schemas.openxmlformats.org/drawingml/2006/main">
          <a:pPr algn="just"/>
          <a:r>
            <a:rPr lang="ru-RU" sz="1000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раза, индексация тарифов на железнодорожном </a:t>
          </a:r>
        </a:p>
        <a:p xmlns:a="http://schemas.openxmlformats.org/drawingml/2006/main">
          <a:pPr algn="just"/>
          <a:r>
            <a:rPr lang="ru-RU" sz="1000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транспорте осуществлена меньшими темпами – в 3,79 раза. </a:t>
          </a:r>
        </a:p>
        <a:p xmlns:a="http://schemas.openxmlformats.org/drawingml/2006/main">
          <a:pPr algn="just"/>
          <a:r>
            <a:rPr lang="ru-RU" sz="1000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При этом из-за изменения географии перевозок и </a:t>
          </a:r>
        </a:p>
        <a:p xmlns:a="http://schemas.openxmlformats.org/drawingml/2006/main">
          <a:pPr algn="just"/>
          <a:r>
            <a:rPr lang="ru-RU" sz="1000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особенностей построения прейскуранта №10-01 </a:t>
          </a:r>
        </a:p>
        <a:p xmlns:a="http://schemas.openxmlformats.org/drawingml/2006/main">
          <a:pPr algn="just"/>
          <a:r>
            <a:rPr lang="ru-RU" sz="1000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доходность грузовых перевозок увеличена за период </a:t>
          </a:r>
        </a:p>
        <a:p xmlns:a="http://schemas.openxmlformats.org/drawingml/2006/main">
          <a:pPr algn="just"/>
          <a:r>
            <a:rPr lang="ru-RU" sz="1000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работы ОАО «РЖД» только </a:t>
          </a:r>
          <a:r>
            <a:rPr lang="ru-RU" sz="1000" i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в 1,7</a:t>
          </a:r>
          <a:r>
            <a:rPr lang="en-US" sz="1000" i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2</a:t>
          </a:r>
          <a:r>
            <a:rPr lang="ru-RU" sz="1000" i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ru-RU" sz="1000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раза</a:t>
          </a:r>
          <a:endParaRPr lang="ru-RU" sz="1000" dirty="0">
            <a:solidFill>
              <a:sysClr val="windowText" lastClr="00000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0.87037</cdr:y>
    </cdr:from>
    <cdr:to>
      <cdr:x>0.96979</cdr:x>
      <cdr:y>0.98991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384376"/>
          <a:ext cx="8574808" cy="464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9pPr>
        </a:lstStyle>
        <a:p xmlns:a="http://schemas.openxmlformats.org/drawingml/2006/main">
          <a:pPr marL="228600" indent="-228600"/>
          <a:r>
            <a:rPr lang="ru-RU" sz="800" i="0" dirty="0">
              <a:solidFill>
                <a:prstClr val="black"/>
              </a:solidFill>
              <a:latin typeface="Verdana" pitchFamily="34" charset="0"/>
            </a:rPr>
            <a:t>* Источник: Росстат и статистическая отчетность ОАО «РЖД»</a:t>
          </a:r>
        </a:p>
        <a:p xmlns:a="http://schemas.openxmlformats.org/drawingml/2006/main">
          <a:pPr marL="228600" indent="-228600"/>
          <a:r>
            <a:rPr lang="ru-RU" sz="800" dirty="0">
              <a:solidFill>
                <a:prstClr val="black"/>
              </a:solidFill>
              <a:latin typeface="Verdana" pitchFamily="34" charset="0"/>
            </a:rPr>
            <a:t>** В 2004-2016 гг. для расчетов использовался индекс цен по виду экономической деятельности «добыча каменного угля, бурого угля и торфа», в связи </a:t>
          </a:r>
        </a:p>
        <a:p xmlns:a="http://schemas.openxmlformats.org/drawingml/2006/main">
          <a:pPr marL="228600" indent="-228600"/>
          <a:r>
            <a:rPr lang="ru-RU" sz="800" dirty="0">
              <a:solidFill>
                <a:prstClr val="black"/>
              </a:solidFill>
              <a:latin typeface="Verdana" pitchFamily="34" charset="0"/>
            </a:rPr>
            <a:t>с отсутствием такого показателя в ОКВЭД-2 с 2017 г. используется индекс цен по виду экономической деятельности «добыча угля»</a:t>
          </a:r>
          <a:endParaRPr lang="ru-RU" sz="800" i="0" dirty="0">
            <a:solidFill>
              <a:prstClr val="black"/>
            </a:solidFill>
            <a:latin typeface="Verdana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78" tIns="46089" rIns="92178" bIns="46089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2178" tIns="46089" rIns="92178" bIns="46089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0AB8C07-B9A1-4637-8013-94EF24237A9E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178" tIns="46089" rIns="92178" bIns="46089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2178" tIns="46089" rIns="92178" bIns="46089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20D54D4-F01D-40F4-9A9B-D23EBB8A9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t" anchorCtr="0" compatLnSpc="1">
            <a:prstTxWarp prst="textNoShape">
              <a:avLst/>
            </a:prstTxWarp>
          </a:bodyPr>
          <a:lstStyle>
            <a:lvl1pPr defTabSz="907472">
              <a:defRPr sz="120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t" anchorCtr="0" compatLnSpc="1">
            <a:prstTxWarp prst="textNoShape">
              <a:avLst/>
            </a:prstTxWarp>
          </a:bodyPr>
          <a:lstStyle>
            <a:lvl1pPr algn="r" defTabSz="907472">
              <a:defRPr sz="120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1363"/>
            <a:ext cx="6618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b" anchorCtr="0" compatLnSpc="1">
            <a:prstTxWarp prst="textNoShape">
              <a:avLst/>
            </a:prstTxWarp>
          </a:bodyPr>
          <a:lstStyle>
            <a:lvl1pPr defTabSz="907472">
              <a:defRPr sz="120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b" anchorCtr="0" compatLnSpc="1">
            <a:prstTxWarp prst="textNoShape">
              <a:avLst/>
            </a:prstTxWarp>
          </a:bodyPr>
          <a:lstStyle>
            <a:lvl1pPr algn="r" defTabSz="907472">
              <a:defRPr sz="1200" i="0">
                <a:cs typeface="+mn-cs"/>
              </a:defRPr>
            </a:lvl1pPr>
          </a:lstStyle>
          <a:p>
            <a:pPr>
              <a:defRPr/>
            </a:pPr>
            <a:fld id="{695A02B1-6524-436E-B91C-6968539B9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lIns="91422" tIns="45711" rIns="91422" bIns="45711"/>
          <a:lstStyle/>
          <a:p>
            <a:pPr>
              <a:spcBef>
                <a:spcPct val="0"/>
              </a:spcBef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725" y="742950"/>
            <a:ext cx="6630988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A233C0-14E5-45DC-B40A-901AB6E2F77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663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0384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A233C0-14E5-45DC-B40A-901AB6E2F77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 userDrawn="1"/>
        </p:nvGrpSpPr>
        <p:grpSpPr bwMode="auto">
          <a:xfrm>
            <a:off x="-374650" y="-12700"/>
            <a:ext cx="366712" cy="2197100"/>
            <a:chOff x="-374650" y="-17463"/>
            <a:chExt cx="366712" cy="2930526"/>
          </a:xfrm>
        </p:grpSpPr>
        <p:sp>
          <p:nvSpPr>
            <p:cNvPr id="6" name="Rectangle 13"/>
            <p:cNvSpPr>
              <a:spLocks noChangeArrowheads="1"/>
            </p:cNvSpPr>
            <p:nvPr userDrawn="1"/>
          </p:nvSpPr>
          <p:spPr bwMode="auto">
            <a:xfrm>
              <a:off x="-374650" y="-17463"/>
              <a:ext cx="366712" cy="366316"/>
            </a:xfrm>
            <a:prstGeom prst="rect">
              <a:avLst/>
            </a:prstGeom>
            <a:solidFill>
              <a:srgbClr val="CD202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 userDrawn="1"/>
          </p:nvSpPr>
          <p:spPr bwMode="auto">
            <a:xfrm>
              <a:off x="-374650" y="348853"/>
              <a:ext cx="366712" cy="366315"/>
            </a:xfrm>
            <a:prstGeom prst="rect">
              <a:avLst/>
            </a:prstGeom>
            <a:solidFill>
              <a:srgbClr val="455D70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Rectangle 15"/>
            <p:cNvSpPr>
              <a:spLocks noChangeArrowheads="1"/>
            </p:cNvSpPr>
            <p:nvPr userDrawn="1"/>
          </p:nvSpPr>
          <p:spPr bwMode="auto">
            <a:xfrm>
              <a:off x="-374650" y="715169"/>
              <a:ext cx="366712" cy="368433"/>
            </a:xfrm>
            <a:prstGeom prst="rect">
              <a:avLst/>
            </a:prstGeom>
            <a:solidFill>
              <a:srgbClr val="68798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-374650" y="1081485"/>
              <a:ext cx="366712" cy="366315"/>
            </a:xfrm>
            <a:prstGeom prst="rect">
              <a:avLst/>
            </a:prstGeom>
            <a:solidFill>
              <a:srgbClr val="909CAA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 userDrawn="1"/>
          </p:nvSpPr>
          <p:spPr bwMode="auto">
            <a:xfrm>
              <a:off x="-374650" y="1447800"/>
              <a:ext cx="366712" cy="366316"/>
            </a:xfrm>
            <a:prstGeom prst="rect">
              <a:avLst/>
            </a:prstGeom>
            <a:solidFill>
              <a:srgbClr val="BFC5CE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>
              <a:off x="-374650" y="1814116"/>
              <a:ext cx="366712" cy="366315"/>
            </a:xfrm>
            <a:prstGeom prst="rect">
              <a:avLst/>
            </a:prstGeom>
            <a:solidFill>
              <a:srgbClr val="A3A86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Rectangle 19"/>
            <p:cNvSpPr>
              <a:spLocks noChangeArrowheads="1"/>
            </p:cNvSpPr>
            <p:nvPr userDrawn="1"/>
          </p:nvSpPr>
          <p:spPr bwMode="auto">
            <a:xfrm>
              <a:off x="-374650" y="2180432"/>
              <a:ext cx="366712" cy="368433"/>
            </a:xfrm>
            <a:prstGeom prst="rect">
              <a:avLst/>
            </a:prstGeom>
            <a:solidFill>
              <a:srgbClr val="D3D7BD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 userDrawn="1"/>
          </p:nvSpPr>
          <p:spPr bwMode="auto">
            <a:xfrm>
              <a:off x="-374650" y="2546748"/>
              <a:ext cx="366712" cy="366315"/>
            </a:xfrm>
            <a:prstGeom prst="rect">
              <a:avLst/>
            </a:prstGeom>
            <a:solidFill>
              <a:srgbClr val="0066A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 userDrawn="1"/>
        </p:nvSpPr>
        <p:spPr>
          <a:xfrm>
            <a:off x="890588" y="2517775"/>
            <a:ext cx="5513387" cy="5651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0" hangingPunct="0">
              <a:defRPr/>
            </a:pPr>
            <a:r>
              <a:rPr lang="ru-RU" sz="2200" i="0">
                <a:solidFill>
                  <a:srgbClr val="FFFFFF"/>
                </a:solidFill>
                <a:latin typeface="Verdana" pitchFamily="34" charset="0"/>
                <a:cs typeface="+mn-cs"/>
              </a:rPr>
              <a:t>Образец заголовка</a:t>
            </a:r>
            <a:endParaRPr lang="en-US" sz="2200" i="0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02400" y="4521200"/>
            <a:ext cx="4193157" cy="381396"/>
          </a:xfrm>
        </p:spPr>
        <p:txBody>
          <a:bodyPr anchor="b">
            <a:normAutofit/>
          </a:bodyPr>
          <a:lstStyle>
            <a:lvl1pPr>
              <a:buNone/>
              <a:defRPr sz="1000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90031" y="2625757"/>
            <a:ext cx="5514509" cy="564404"/>
          </a:xfrm>
        </p:spPr>
        <p:txBody>
          <a:bodyPr/>
          <a:lstStyle>
            <a:lvl1pPr marL="0" marR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/>
              <a:t>Образец заголовка</a:t>
            </a:r>
            <a:endParaRPr lang="en-US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98322" y="3437384"/>
            <a:ext cx="5514509" cy="84873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й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0825" cy="809625"/>
          </a:xfrm>
          <a:prstGeom prst="rect">
            <a:avLst/>
          </a:prstGeom>
          <a:solidFill>
            <a:srgbClr val="D9D9D9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4857750"/>
            <a:ext cx="9140825" cy="269875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5" name="Group 12"/>
          <p:cNvGrpSpPr>
            <a:grpSpLocks/>
          </p:cNvGrpSpPr>
          <p:nvPr userDrawn="1"/>
        </p:nvGrpSpPr>
        <p:grpSpPr bwMode="auto">
          <a:xfrm>
            <a:off x="-374650" y="-12700"/>
            <a:ext cx="366712" cy="2197100"/>
            <a:chOff x="-374650" y="-17463"/>
            <a:chExt cx="366712" cy="2930526"/>
          </a:xfrm>
        </p:grpSpPr>
        <p:sp>
          <p:nvSpPr>
            <p:cNvPr id="6" name="Rectangle 13"/>
            <p:cNvSpPr>
              <a:spLocks noChangeArrowheads="1"/>
            </p:cNvSpPr>
            <p:nvPr userDrawn="1"/>
          </p:nvSpPr>
          <p:spPr bwMode="auto">
            <a:xfrm>
              <a:off x="-374650" y="-17463"/>
              <a:ext cx="366712" cy="366316"/>
            </a:xfrm>
            <a:prstGeom prst="rect">
              <a:avLst/>
            </a:prstGeom>
            <a:solidFill>
              <a:srgbClr val="CD202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 userDrawn="1"/>
          </p:nvSpPr>
          <p:spPr bwMode="auto">
            <a:xfrm>
              <a:off x="-374650" y="348853"/>
              <a:ext cx="366712" cy="366315"/>
            </a:xfrm>
            <a:prstGeom prst="rect">
              <a:avLst/>
            </a:prstGeom>
            <a:solidFill>
              <a:srgbClr val="455D70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Rectangle 15"/>
            <p:cNvSpPr>
              <a:spLocks noChangeArrowheads="1"/>
            </p:cNvSpPr>
            <p:nvPr userDrawn="1"/>
          </p:nvSpPr>
          <p:spPr bwMode="auto">
            <a:xfrm>
              <a:off x="-374650" y="715169"/>
              <a:ext cx="366712" cy="368433"/>
            </a:xfrm>
            <a:prstGeom prst="rect">
              <a:avLst/>
            </a:prstGeom>
            <a:solidFill>
              <a:srgbClr val="68798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Rectangle 16"/>
            <p:cNvSpPr>
              <a:spLocks noChangeArrowheads="1"/>
            </p:cNvSpPr>
            <p:nvPr userDrawn="1"/>
          </p:nvSpPr>
          <p:spPr bwMode="auto">
            <a:xfrm>
              <a:off x="-374650" y="1081485"/>
              <a:ext cx="366712" cy="366315"/>
            </a:xfrm>
            <a:prstGeom prst="rect">
              <a:avLst/>
            </a:prstGeom>
            <a:solidFill>
              <a:srgbClr val="909CAA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17"/>
            <p:cNvSpPr>
              <a:spLocks noChangeArrowheads="1"/>
            </p:cNvSpPr>
            <p:nvPr userDrawn="1"/>
          </p:nvSpPr>
          <p:spPr bwMode="auto">
            <a:xfrm>
              <a:off x="-374650" y="1447800"/>
              <a:ext cx="366712" cy="366316"/>
            </a:xfrm>
            <a:prstGeom prst="rect">
              <a:avLst/>
            </a:prstGeom>
            <a:solidFill>
              <a:srgbClr val="BFC5CE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-374650" y="1814116"/>
              <a:ext cx="366712" cy="366315"/>
            </a:xfrm>
            <a:prstGeom prst="rect">
              <a:avLst/>
            </a:prstGeom>
            <a:solidFill>
              <a:srgbClr val="A3A86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-374650" y="2180432"/>
              <a:ext cx="366712" cy="368433"/>
            </a:xfrm>
            <a:prstGeom prst="rect">
              <a:avLst/>
            </a:prstGeom>
            <a:solidFill>
              <a:srgbClr val="D3D7BD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20"/>
            <p:cNvSpPr>
              <a:spLocks noChangeArrowheads="1"/>
            </p:cNvSpPr>
            <p:nvPr userDrawn="1"/>
          </p:nvSpPr>
          <p:spPr bwMode="auto">
            <a:xfrm>
              <a:off x="-374650" y="2546748"/>
              <a:ext cx="366712" cy="366315"/>
            </a:xfrm>
            <a:prstGeom prst="rect">
              <a:avLst/>
            </a:prstGeom>
            <a:solidFill>
              <a:srgbClr val="0066A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4" name="Группа 10"/>
          <p:cNvGrpSpPr>
            <a:grpSpLocks/>
          </p:cNvGrpSpPr>
          <p:nvPr userDrawn="1"/>
        </p:nvGrpSpPr>
        <p:grpSpPr bwMode="auto">
          <a:xfrm>
            <a:off x="8362950" y="4949825"/>
            <a:ext cx="406400" cy="134938"/>
            <a:chOff x="5385680" y="6487509"/>
            <a:chExt cx="1039813" cy="461962"/>
          </a:xfrm>
        </p:grpSpPr>
        <p:sp>
          <p:nvSpPr>
            <p:cNvPr id="15" name="Freeform 27"/>
            <p:cNvSpPr>
              <a:spLocks/>
            </p:cNvSpPr>
            <p:nvPr userDrawn="1"/>
          </p:nvSpPr>
          <p:spPr bwMode="auto">
            <a:xfrm>
              <a:off x="6047750" y="6487509"/>
              <a:ext cx="377743" cy="342396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Freeform 28"/>
            <p:cNvSpPr>
              <a:spLocks/>
            </p:cNvSpPr>
            <p:nvPr userDrawn="1"/>
          </p:nvSpPr>
          <p:spPr bwMode="auto">
            <a:xfrm>
              <a:off x="5775610" y="6607075"/>
              <a:ext cx="316818" cy="222830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Freeform 29"/>
            <p:cNvSpPr>
              <a:spLocks/>
            </p:cNvSpPr>
            <p:nvPr userDrawn="1"/>
          </p:nvSpPr>
          <p:spPr bwMode="auto">
            <a:xfrm>
              <a:off x="5385680" y="6607075"/>
              <a:ext cx="434611" cy="342396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8" name="Text Box 10"/>
          <p:cNvSpPr txBox="1">
            <a:spLocks noChangeArrowheads="1"/>
          </p:cNvSpPr>
          <p:nvPr userDrawn="1"/>
        </p:nvSpPr>
        <p:spPr bwMode="auto">
          <a:xfrm>
            <a:off x="201613" y="4948238"/>
            <a:ext cx="2301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CD809268-4058-43FC-BC11-D40E6689EAC5}" type="slidenum">
              <a:rPr lang="en-US" sz="1000" i="0" smtClean="0">
                <a:solidFill>
                  <a:prstClr val="black"/>
                </a:solidFill>
                <a:latin typeface="Verdana" charset="0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i="0" dirty="0">
              <a:solidFill>
                <a:prstClr val="black"/>
              </a:solidFill>
              <a:latin typeface="Verdana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470" y="0"/>
            <a:ext cx="8466142" cy="820800"/>
          </a:xfrm>
        </p:spPr>
        <p:txBody>
          <a:bodyPr/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br>
              <a:rPr lang="en-US"/>
            </a:br>
            <a:br>
              <a:rPr lang="en-US"/>
            </a:b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Нажмите для редактирования</a:t>
            </a:r>
          </a:p>
          <a:p>
            <a:pPr lvl="0"/>
            <a:r>
              <a:rPr lang="ru-RU"/>
              <a:t>Нажмите для ввода текста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</p:sldLayoutIdLst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2" descr="Куйбышевская железная дорога"/>
          <p:cNvPicPr>
            <a:picLocks noChangeAspect="1" noChangeArrowheads="1"/>
          </p:cNvPicPr>
          <p:nvPr/>
        </p:nvPicPr>
        <p:blipFill>
          <a:blip r:embed="rId3" cstate="print"/>
          <a:srcRect l="11810" t="45120" r="2008"/>
          <a:stretch>
            <a:fillRect/>
          </a:stretch>
        </p:blipFill>
        <p:spPr bwMode="auto">
          <a:xfrm>
            <a:off x="0" y="0"/>
            <a:ext cx="91440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14" descr="C:\Natarius\RZD 2012\Форма хоккеистов\вставка красный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52675"/>
            <a:ext cx="91440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2"/>
          <p:cNvSpPr>
            <a:spLocks noGrp="1"/>
          </p:cNvSpPr>
          <p:nvPr>
            <p:ph type="ctrTitle"/>
          </p:nvPr>
        </p:nvSpPr>
        <p:spPr>
          <a:xfrm>
            <a:off x="1000125" y="2471738"/>
            <a:ext cx="5578475" cy="538162"/>
          </a:xfrm>
        </p:spPr>
        <p:txBody>
          <a:bodyPr/>
          <a:lstStyle/>
          <a:p>
            <a:r>
              <a:rPr lang="ru-RU" sz="1600" dirty="0">
                <a:latin typeface="Verdana" pitchFamily="34" charset="0"/>
              </a:rPr>
              <a:t>Основные итоги работы железнодорожного транспорта в январе-апреле 2020 года</a:t>
            </a:r>
            <a:endParaRPr lang="ru-RU" sz="1600" i="1" dirty="0">
              <a:latin typeface="Verdana" pitchFamily="34" charset="0"/>
            </a:endParaRPr>
          </a:p>
        </p:txBody>
      </p:sp>
      <p:sp>
        <p:nvSpPr>
          <p:cNvPr id="6148" name="Текст 6"/>
          <p:cNvSpPr>
            <a:spLocks noGrp="1"/>
          </p:cNvSpPr>
          <p:nvPr>
            <p:ph type="body" sz="quarter" idx="11"/>
          </p:nvPr>
        </p:nvSpPr>
        <p:spPr>
          <a:xfrm>
            <a:off x="276225" y="4698842"/>
            <a:ext cx="974947" cy="246221"/>
          </a:xfrm>
        </p:spPr>
        <p:txBody>
          <a:bodyPr wrap="none">
            <a:spAutoFit/>
          </a:bodyPr>
          <a:lstStyle/>
          <a:p>
            <a:r>
              <a:rPr lang="ru-RU" dirty="0">
                <a:latin typeface="Verdana" pitchFamily="34" charset="0"/>
              </a:rPr>
              <a:t>Май 2020 г.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6754" name="Object 2"/>
          <p:cNvGraphicFramePr>
            <a:graphicFrameLocks noChangeAspect="1"/>
          </p:cNvGraphicFramePr>
          <p:nvPr/>
        </p:nvGraphicFramePr>
        <p:xfrm>
          <a:off x="5903913" y="927100"/>
          <a:ext cx="25590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38" name="Worksheet" r:id="rId4" imgW="3028969" imgH="1142899" progId="Excel.Sheet.8">
                  <p:embed/>
                </p:oleObj>
              </mc:Choice>
              <mc:Fallback>
                <p:oleObj name="Worksheet" r:id="rId4" imgW="3028969" imgH="1142899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913" y="927100"/>
                        <a:ext cx="25590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6756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809625"/>
          </a:xfrm>
        </p:spPr>
        <p:txBody>
          <a:bodyPr/>
          <a:lstStyle/>
          <a:p>
            <a:r>
              <a:rPr lang="ru-RU" sz="1600" dirty="0">
                <a:latin typeface="Verdana" pitchFamily="34" charset="0"/>
              </a:rPr>
              <a:t>Объемы погрузки основных групп грузов </a:t>
            </a:r>
            <a:br>
              <a:rPr lang="ru-RU" sz="1600" dirty="0">
                <a:latin typeface="Verdana" pitchFamily="34" charset="0"/>
              </a:rPr>
            </a:br>
            <a:r>
              <a:rPr lang="ru-RU" sz="1600" dirty="0">
                <a:latin typeface="Verdana" pitchFamily="34" charset="0"/>
              </a:rPr>
              <a:t>в</a:t>
            </a:r>
            <a:r>
              <a:rPr lang="en-US" sz="1600" dirty="0">
                <a:latin typeface="Verdana" pitchFamily="34" charset="0"/>
              </a:rPr>
              <a:t> </a:t>
            </a:r>
            <a:r>
              <a:rPr lang="ru-RU" sz="1600" dirty="0">
                <a:latin typeface="Verdana" pitchFamily="34" charset="0"/>
              </a:rPr>
              <a:t>январе-апреле 2020 г.</a:t>
            </a:r>
          </a:p>
        </p:txBody>
      </p:sp>
      <p:sp>
        <p:nvSpPr>
          <p:cNvPr id="586757" name="Прямоугольник 6"/>
          <p:cNvSpPr>
            <a:spLocks noChangeArrowheads="1"/>
          </p:cNvSpPr>
          <p:nvPr/>
        </p:nvSpPr>
        <p:spPr bwMode="auto">
          <a:xfrm>
            <a:off x="0" y="4205287"/>
            <a:ext cx="9140825" cy="6480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ru-RU" sz="1100" i="0" dirty="0"/>
              <a:t>В январе-апреле 2020 г. погрузка снизилась на -4,3% относительно января-апреля </a:t>
            </a:r>
            <a:r>
              <a:rPr lang="en-US" sz="1100" i="0" dirty="0"/>
              <a:t>201</a:t>
            </a:r>
            <a:r>
              <a:rPr lang="ru-RU" sz="1100" i="0" dirty="0"/>
              <a:t>9</a:t>
            </a:r>
            <a:r>
              <a:rPr lang="en-US" sz="1100" i="0" dirty="0"/>
              <a:t> </a:t>
            </a:r>
            <a:r>
              <a:rPr lang="ru-RU" sz="1100" i="0" dirty="0"/>
              <a:t>г. При этом в экспортном</a:t>
            </a:r>
            <a:r>
              <a:rPr lang="en-US" sz="1100" i="0" dirty="0"/>
              <a:t> </a:t>
            </a:r>
            <a:r>
              <a:rPr lang="ru-RU" sz="1100" i="0" dirty="0"/>
              <a:t>сообщении погрузка снизилась на -3,2%, а во внутреннем – на -5,1%. Основным фактором падения общего объема погрузки стало значительное сокращение погрузки угля в экспортном сообщении (-12%).</a:t>
            </a:r>
          </a:p>
        </p:txBody>
      </p:sp>
      <p:graphicFrame>
        <p:nvGraphicFramePr>
          <p:cNvPr id="586755" name="Object 3"/>
          <p:cNvGraphicFramePr>
            <a:graphicFrameLocks noChangeAspect="1"/>
          </p:cNvGraphicFramePr>
          <p:nvPr/>
        </p:nvGraphicFramePr>
        <p:xfrm>
          <a:off x="1971675" y="927100"/>
          <a:ext cx="25463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39" name="Worksheet" r:id="rId6" imgW="3000338" imgH="1142899" progId="Excel.Sheet.8">
                  <p:embed/>
                </p:oleObj>
              </mc:Choice>
              <mc:Fallback>
                <p:oleObj name="Worksheet" r:id="rId6" imgW="3000338" imgH="1142899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927100"/>
                        <a:ext cx="25463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6884" name="Group 132"/>
          <p:cNvGraphicFramePr>
            <a:graphicFrameLocks noGrp="1"/>
          </p:cNvGraphicFramePr>
          <p:nvPr/>
        </p:nvGraphicFramePr>
        <p:xfrm>
          <a:off x="912813" y="1743075"/>
          <a:ext cx="7173912" cy="2412456"/>
        </p:xfrm>
        <a:graphic>
          <a:graphicData uri="http://schemas.openxmlformats.org/drawingml/2006/table">
            <a:tbl>
              <a:tblPr/>
              <a:tblGrid>
                <a:gridCol w="193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280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Погружено, млн тонн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Темп прироста погрузки, </a:t>
                      </a:r>
                      <a:b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 к 201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</a:t>
                      </a: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г.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всего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Из них: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внутр.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эксп.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всего 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внутр.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эксп.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4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Всего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407,5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155,9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-5,1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4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4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Уголь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114,8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-8,2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4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Кокс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-0,0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4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Нефтяные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75,8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-4,7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-11,0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4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Руды всякие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-7,1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+44,5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4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Черные металлы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-8,8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-9,1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-8,2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4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Лесные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-5,2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-17,7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4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Мин.строительные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57,9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+0,2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4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Удобрения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+10,7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-6,2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4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Хлебные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+8,3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+24,4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4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Прочие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+3,3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69629" name="TextBox 10"/>
          <p:cNvSpPr txBox="1">
            <a:spLocks noChangeArrowheads="1"/>
          </p:cNvSpPr>
          <p:nvPr/>
        </p:nvSpPr>
        <p:spPr bwMode="auto">
          <a:xfrm>
            <a:off x="4654550" y="776288"/>
            <a:ext cx="20526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1050" i="0" dirty="0">
                <a:solidFill>
                  <a:srgbClr val="000000"/>
                </a:solidFill>
                <a:latin typeface="Verdana" pitchFamily="34" charset="0"/>
              </a:rPr>
              <a:t>Экспортное</a:t>
            </a:r>
          </a:p>
          <a:p>
            <a:pPr algn="ctr" defTabSz="912813">
              <a:defRPr/>
            </a:pPr>
            <a:r>
              <a:rPr lang="ru-RU" sz="1050" i="0" dirty="0">
                <a:solidFill>
                  <a:srgbClr val="000000"/>
                </a:solidFill>
                <a:latin typeface="Verdana" pitchFamily="34" charset="0"/>
              </a:rPr>
              <a:t>сообщение</a:t>
            </a:r>
          </a:p>
        </p:txBody>
      </p:sp>
      <p:sp>
        <p:nvSpPr>
          <p:cNvPr id="586874" name="TextBox 1"/>
          <p:cNvSpPr txBox="1">
            <a:spLocks noChangeArrowheads="1"/>
          </p:cNvSpPr>
          <p:nvPr/>
        </p:nvSpPr>
        <p:spPr bwMode="auto">
          <a:xfrm>
            <a:off x="2809975" y="771525"/>
            <a:ext cx="7842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defTabSz="912813"/>
            <a:r>
              <a:rPr lang="ru-RU" sz="1100" b="1" i="0" dirty="0">
                <a:solidFill>
                  <a:srgbClr val="FF0000"/>
                </a:solidFill>
                <a:latin typeface="Verdana" pitchFamily="34" charset="0"/>
              </a:rPr>
              <a:t>-</a:t>
            </a:r>
            <a:r>
              <a:rPr lang="en-US" sz="1100" b="1" i="0" dirty="0">
                <a:solidFill>
                  <a:srgbClr val="FF0000"/>
                </a:solidFill>
                <a:latin typeface="Verdana" pitchFamily="34" charset="0"/>
              </a:rPr>
              <a:t>5</a:t>
            </a:r>
            <a:r>
              <a:rPr lang="ru-RU" sz="1100" b="1" i="0" dirty="0">
                <a:solidFill>
                  <a:srgbClr val="FF0000"/>
                </a:solidFill>
                <a:latin typeface="Verdana" pitchFamily="34" charset="0"/>
              </a:rPr>
              <a:t>,</a:t>
            </a:r>
            <a:r>
              <a:rPr lang="en-US" sz="1100" b="1" i="0" dirty="0">
                <a:solidFill>
                  <a:srgbClr val="FF0000"/>
                </a:solidFill>
                <a:latin typeface="Verdana" pitchFamily="34" charset="0"/>
              </a:rPr>
              <a:t>1</a:t>
            </a:r>
            <a:r>
              <a:rPr lang="ru-RU" sz="1100" b="1" i="0" dirty="0">
                <a:solidFill>
                  <a:srgbClr val="FF0000"/>
                </a:solidFill>
                <a:latin typeface="Verdana" pitchFamily="34" charset="0"/>
              </a:rPr>
              <a:t>%</a:t>
            </a:r>
          </a:p>
        </p:txBody>
      </p:sp>
      <p:grpSp>
        <p:nvGrpSpPr>
          <p:cNvPr id="2" name=" 3"/>
          <p:cNvGrpSpPr>
            <a:grpSpLocks/>
          </p:cNvGrpSpPr>
          <p:nvPr/>
        </p:nvGrpSpPr>
        <p:grpSpPr bwMode="auto">
          <a:xfrm rot="10011168" flipH="1">
            <a:off x="2789238" y="930275"/>
            <a:ext cx="608012" cy="358775"/>
            <a:chOff x="4143" y="910"/>
            <a:chExt cx="407" cy="296"/>
          </a:xfrm>
        </p:grpSpPr>
        <p:pic>
          <p:nvPicPr>
            <p:cNvPr id="569635" name=" 3"/>
            <p:cNvPicPr>
              <a:picLocks noChangeArrowheads="1"/>
            </p:cNvPicPr>
            <p:nvPr/>
          </p:nvPicPr>
          <p:blipFill>
            <a:blip r:embed="rId8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18000" contrast="100000"/>
            </a:blip>
            <a:srcRect/>
            <a:stretch>
              <a:fillRect/>
            </a:stretch>
          </p:blipFill>
          <p:spPr bwMode="auto">
            <a:xfrm>
              <a:off x="4143" y="910"/>
              <a:ext cx="407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6882" name="Text Box 125"/>
            <p:cNvSpPr txBox="1">
              <a:spLocks noChangeArrowheads="1"/>
            </p:cNvSpPr>
            <p:nvPr/>
          </p:nvSpPr>
          <p:spPr bwMode="auto">
            <a:xfrm rot="6180250">
              <a:off x="4187" y="897"/>
              <a:ext cx="346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ru-RU" sz="1100" i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569634" name="TextBox 9"/>
          <p:cNvSpPr txBox="1">
            <a:spLocks noChangeArrowheads="1"/>
          </p:cNvSpPr>
          <p:nvPr/>
        </p:nvSpPr>
        <p:spPr bwMode="auto">
          <a:xfrm>
            <a:off x="631825" y="774700"/>
            <a:ext cx="19081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1050" i="0" dirty="0" err="1">
                <a:solidFill>
                  <a:srgbClr val="000000"/>
                </a:solidFill>
                <a:latin typeface="Verdana" pitchFamily="34" charset="0"/>
              </a:rPr>
              <a:t>Внутрироссийское</a:t>
            </a:r>
            <a:r>
              <a:rPr lang="ru-RU" sz="1050" i="0" dirty="0">
                <a:solidFill>
                  <a:srgbClr val="000000"/>
                </a:solidFill>
                <a:latin typeface="Verdana" pitchFamily="34" charset="0"/>
              </a:rPr>
              <a:t> сообщение</a:t>
            </a:r>
          </a:p>
        </p:txBody>
      </p:sp>
      <p:sp>
        <p:nvSpPr>
          <p:cNvPr id="586877" name="TextBox 1"/>
          <p:cNvSpPr txBox="1">
            <a:spLocks noChangeArrowheads="1"/>
          </p:cNvSpPr>
          <p:nvPr/>
        </p:nvSpPr>
        <p:spPr bwMode="auto">
          <a:xfrm>
            <a:off x="6781800" y="768350"/>
            <a:ext cx="7842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defTabSz="912813"/>
            <a:r>
              <a:rPr lang="ru-RU" sz="1100" b="1" i="0" dirty="0">
                <a:solidFill>
                  <a:srgbClr val="FF0000"/>
                </a:solidFill>
                <a:latin typeface="Verdana" pitchFamily="34" charset="0"/>
              </a:rPr>
              <a:t>-</a:t>
            </a:r>
            <a:r>
              <a:rPr lang="en-US" sz="1100" b="1" i="0" dirty="0">
                <a:solidFill>
                  <a:srgbClr val="FF0000"/>
                </a:solidFill>
                <a:latin typeface="Verdana" pitchFamily="34" charset="0"/>
              </a:rPr>
              <a:t>3</a:t>
            </a:r>
            <a:r>
              <a:rPr lang="ru-RU" sz="1100" b="1" i="0" dirty="0">
                <a:solidFill>
                  <a:srgbClr val="FF0000"/>
                </a:solidFill>
                <a:latin typeface="Verdana" pitchFamily="34" charset="0"/>
              </a:rPr>
              <a:t>,</a:t>
            </a:r>
            <a:r>
              <a:rPr lang="en-US" sz="1100" b="1" i="0" dirty="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ru-RU" sz="1100" b="1" i="0" dirty="0">
                <a:solidFill>
                  <a:srgbClr val="FF0000"/>
                </a:solidFill>
                <a:latin typeface="Verdana" pitchFamily="34" charset="0"/>
              </a:rPr>
              <a:t>%</a:t>
            </a:r>
          </a:p>
        </p:txBody>
      </p:sp>
      <p:grpSp>
        <p:nvGrpSpPr>
          <p:cNvPr id="3" name=" 3"/>
          <p:cNvGrpSpPr>
            <a:grpSpLocks/>
          </p:cNvGrpSpPr>
          <p:nvPr/>
        </p:nvGrpSpPr>
        <p:grpSpPr bwMode="auto">
          <a:xfrm rot="10011168" flipH="1">
            <a:off x="6802438" y="950913"/>
            <a:ext cx="609600" cy="358775"/>
            <a:chOff x="4143" y="910"/>
            <a:chExt cx="407" cy="296"/>
          </a:xfrm>
        </p:grpSpPr>
        <p:pic>
          <p:nvPicPr>
            <p:cNvPr id="19" name=" 3"/>
            <p:cNvPicPr>
              <a:picLocks noChangeArrowheads="1"/>
            </p:cNvPicPr>
            <p:nvPr/>
          </p:nvPicPr>
          <p:blipFill>
            <a:blip r:embed="rId8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18000" contrast="100000"/>
            </a:blip>
            <a:srcRect/>
            <a:stretch>
              <a:fillRect/>
            </a:stretch>
          </p:blipFill>
          <p:spPr bwMode="auto">
            <a:xfrm>
              <a:off x="4143" y="910"/>
              <a:ext cx="407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6880" name="Text Box 125"/>
            <p:cNvSpPr txBox="1">
              <a:spLocks noChangeArrowheads="1"/>
            </p:cNvSpPr>
            <p:nvPr/>
          </p:nvSpPr>
          <p:spPr bwMode="auto">
            <a:xfrm rot="6180250">
              <a:off x="4187" y="897"/>
              <a:ext cx="346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ru-RU" sz="1100" i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Заголовок 3"/>
          <p:cNvSpPr txBox="1">
            <a:spLocks/>
          </p:cNvSpPr>
          <p:nvPr/>
        </p:nvSpPr>
        <p:spPr bwMode="auto">
          <a:xfrm>
            <a:off x="0" y="0"/>
            <a:ext cx="9144000" cy="8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 eaLnBrk="0" hangingPunct="0"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Объемные и качественные показатели работы ОАО «РЖД» </a:t>
            </a:r>
          </a:p>
          <a:p>
            <a:pPr lvl="0" eaLnBrk="0" hangingPunct="0"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за январь-</a:t>
            </a:r>
            <a:r>
              <a:rPr lang="ru-RU" sz="1600" i="0" dirty="0">
                <a:latin typeface="Verdana" pitchFamily="34" charset="0"/>
                <a:ea typeface="+mj-ea"/>
                <a:cs typeface="+mj-cs"/>
              </a:rPr>
              <a:t>апрель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lang="ru-RU" sz="1600" i="0" dirty="0">
                <a:latin typeface="Verdana" pitchFamily="34" charset="0"/>
                <a:ea typeface="+mj-ea"/>
                <a:cs typeface="+mj-cs"/>
              </a:rPr>
              <a:t>2020 года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62" name="Прямоугольник 61"/>
          <p:cNvSpPr>
            <a:spLocks/>
          </p:cNvSpPr>
          <p:nvPr/>
        </p:nvSpPr>
        <p:spPr>
          <a:xfrm>
            <a:off x="5881511" y="3066896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</a:p>
        </p:txBody>
      </p:sp>
      <p:sp>
        <p:nvSpPr>
          <p:cNvPr id="63" name="Прямоугольник 62"/>
          <p:cNvSpPr>
            <a:spLocks/>
          </p:cNvSpPr>
          <p:nvPr/>
        </p:nvSpPr>
        <p:spPr>
          <a:xfrm>
            <a:off x="83637" y="1254849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</p:txBody>
      </p:sp>
      <p:sp>
        <p:nvSpPr>
          <p:cNvPr id="64" name="Прямоугольник 63"/>
          <p:cNvSpPr>
            <a:spLocks/>
          </p:cNvSpPr>
          <p:nvPr/>
        </p:nvSpPr>
        <p:spPr>
          <a:xfrm>
            <a:off x="3107186" y="1254849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</a:p>
        </p:txBody>
      </p:sp>
      <p:sp>
        <p:nvSpPr>
          <p:cNvPr id="65" name="Прямоугольник 64"/>
          <p:cNvSpPr>
            <a:spLocks/>
          </p:cNvSpPr>
          <p:nvPr/>
        </p:nvSpPr>
        <p:spPr>
          <a:xfrm>
            <a:off x="6132447" y="1254849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52663" y="1180627"/>
            <a:ext cx="2221072" cy="46165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Средний вес </a:t>
            </a:r>
          </a:p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грузового поезда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510255" y="1180627"/>
            <a:ext cx="2700000" cy="46165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Производительность </a:t>
            </a:r>
          </a:p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локомотива рабочего парка</a:t>
            </a:r>
          </a:p>
        </p:txBody>
      </p:sp>
      <p:sp>
        <p:nvSpPr>
          <p:cNvPr id="30" name="Прямоугольник 29"/>
          <p:cNvSpPr>
            <a:spLocks/>
          </p:cNvSpPr>
          <p:nvPr/>
        </p:nvSpPr>
        <p:spPr>
          <a:xfrm>
            <a:off x="87552" y="3063372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65361" y="2993050"/>
            <a:ext cx="2481957" cy="276991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доставки грузов</a:t>
            </a:r>
          </a:p>
        </p:txBody>
      </p:sp>
      <p:sp>
        <p:nvSpPr>
          <p:cNvPr id="35" name="Прямоугольник 34"/>
          <p:cNvSpPr>
            <a:spLocks/>
          </p:cNvSpPr>
          <p:nvPr/>
        </p:nvSpPr>
        <p:spPr>
          <a:xfrm>
            <a:off x="3131502" y="3063372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501496" y="2989150"/>
            <a:ext cx="2274067" cy="46165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Надежность доставки грузов</a:t>
            </a:r>
          </a:p>
        </p:txBody>
      </p:sp>
      <p:graphicFrame>
        <p:nvGraphicFramePr>
          <p:cNvPr id="40" name="Диаграмма 30"/>
          <p:cNvGraphicFramePr>
            <a:graphicFrameLocks/>
          </p:cNvGraphicFramePr>
          <p:nvPr/>
        </p:nvGraphicFramePr>
        <p:xfrm>
          <a:off x="59468" y="3291830"/>
          <a:ext cx="3000364" cy="1563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947446" y="3295476"/>
            <a:ext cx="1140432" cy="3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algn="r"/>
            <a:r>
              <a:rPr lang="ru-RU" sz="1400" b="1" i="0" dirty="0">
                <a:solidFill>
                  <a:prstClr val="black">
                    <a:lumMod val="50000"/>
                    <a:lumOff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+6,7%</a:t>
            </a:r>
          </a:p>
        </p:txBody>
      </p:sp>
      <p:sp>
        <p:nvSpPr>
          <p:cNvPr id="47" name=" 3"/>
          <p:cNvSpPr/>
          <p:nvPr/>
        </p:nvSpPr>
        <p:spPr>
          <a:xfrm rot="17677477" flipV="1">
            <a:off x="1397718" y="3441039"/>
            <a:ext cx="398083" cy="506504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3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 lIns="91430" tIns="45716" rIns="91430" bIns="45716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i="0" dirty="0">
              <a:solidFill>
                <a:srgbClr val="C00000"/>
              </a:solidFill>
            </a:endParaRPr>
          </a:p>
        </p:txBody>
      </p:sp>
      <p:graphicFrame>
        <p:nvGraphicFramePr>
          <p:cNvPr id="48" name="Диаграмма 47"/>
          <p:cNvGraphicFramePr>
            <a:graphicFrameLocks/>
          </p:cNvGraphicFramePr>
          <p:nvPr/>
        </p:nvGraphicFramePr>
        <p:xfrm>
          <a:off x="3059832" y="3363838"/>
          <a:ext cx="3109529" cy="1434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9" name="TextBox 60"/>
          <p:cNvSpPr txBox="1">
            <a:spLocks noChangeArrowheads="1"/>
          </p:cNvSpPr>
          <p:nvPr/>
        </p:nvSpPr>
        <p:spPr bwMode="auto">
          <a:xfrm>
            <a:off x="3994398" y="3321632"/>
            <a:ext cx="1140432" cy="3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algn="r"/>
            <a:r>
              <a:rPr lang="ru-RU" sz="1400" b="1" i="0" dirty="0">
                <a:solidFill>
                  <a:prstClr val="black">
                    <a:lumMod val="50000"/>
                    <a:lumOff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+1,1 п.п.</a:t>
            </a:r>
          </a:p>
        </p:txBody>
      </p:sp>
      <p:sp>
        <p:nvSpPr>
          <p:cNvPr id="50" name=" 3"/>
          <p:cNvSpPr/>
          <p:nvPr/>
        </p:nvSpPr>
        <p:spPr>
          <a:xfrm rot="17677477" flipV="1">
            <a:off x="4398831" y="3532962"/>
            <a:ext cx="398083" cy="506504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3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 lIns="91430" tIns="45716" rIns="91430" bIns="45716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i="0" dirty="0">
              <a:solidFill>
                <a:srgbClr val="C0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46565" y="1189239"/>
            <a:ext cx="2173300" cy="276991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>
              <a:spcAft>
                <a:spcPct val="35000"/>
              </a:spcAft>
              <a:defRPr/>
            </a:pPr>
            <a:r>
              <a:rPr lang="ru-RU" sz="1200" b="1" i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Участковая скорость</a:t>
            </a:r>
          </a:p>
        </p:txBody>
      </p:sp>
      <p:graphicFrame>
        <p:nvGraphicFramePr>
          <p:cNvPr id="59" name="Диаграмма 65"/>
          <p:cNvGraphicFramePr>
            <a:graphicFrameLocks/>
          </p:cNvGraphicFramePr>
          <p:nvPr/>
        </p:nvGraphicFramePr>
        <p:xfrm>
          <a:off x="207848" y="1750656"/>
          <a:ext cx="2754500" cy="130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6" name="Диаграмма 65"/>
          <p:cNvGraphicFramePr>
            <a:graphicFrameLocks/>
          </p:cNvGraphicFramePr>
          <p:nvPr/>
        </p:nvGraphicFramePr>
        <p:xfrm>
          <a:off x="3275856" y="1232895"/>
          <a:ext cx="2473748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3" name="Диаграмма 65"/>
          <p:cNvGraphicFramePr>
            <a:graphicFrameLocks/>
          </p:cNvGraphicFramePr>
          <p:nvPr/>
        </p:nvGraphicFramePr>
        <p:xfrm>
          <a:off x="6336464" y="1734672"/>
          <a:ext cx="2412000" cy="13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4" name="TextBox 51"/>
          <p:cNvSpPr txBox="1">
            <a:spLocks noChangeArrowheads="1"/>
          </p:cNvSpPr>
          <p:nvPr/>
        </p:nvSpPr>
        <p:spPr bwMode="auto">
          <a:xfrm>
            <a:off x="7145821" y="1606893"/>
            <a:ext cx="888365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algn="r"/>
            <a:r>
              <a:rPr lang="ru-RU" sz="1400" b="1" i="0" dirty="0">
                <a:solidFill>
                  <a:prstClr val="black">
                    <a:lumMod val="50000"/>
                    <a:lumOff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+1,3%</a:t>
            </a:r>
          </a:p>
        </p:txBody>
      </p:sp>
      <p:sp>
        <p:nvSpPr>
          <p:cNvPr id="75" name=" 3"/>
          <p:cNvSpPr/>
          <p:nvPr/>
        </p:nvSpPr>
        <p:spPr>
          <a:xfrm rot="17677477" flipV="1">
            <a:off x="7326817" y="1759217"/>
            <a:ext cx="436330" cy="50731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3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i="0" dirty="0">
              <a:solidFill>
                <a:srgbClr val="C00000"/>
              </a:solidFill>
            </a:endParaRPr>
          </a:p>
        </p:txBody>
      </p:sp>
      <p:sp>
        <p:nvSpPr>
          <p:cNvPr id="77" name="TextBox 1"/>
          <p:cNvSpPr txBox="1"/>
          <p:nvPr/>
        </p:nvSpPr>
        <p:spPr>
          <a:xfrm>
            <a:off x="3598826" y="1878186"/>
            <a:ext cx="576062" cy="2961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0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тонн</a:t>
            </a:r>
          </a:p>
        </p:txBody>
      </p:sp>
      <p:sp>
        <p:nvSpPr>
          <p:cNvPr id="78" name="TextBox 1"/>
          <p:cNvSpPr txBox="1"/>
          <p:nvPr/>
        </p:nvSpPr>
        <p:spPr>
          <a:xfrm>
            <a:off x="4812046" y="1876180"/>
            <a:ext cx="576062" cy="2961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0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тонн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539552" y="1737701"/>
            <a:ext cx="918101" cy="210992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>
              <a:lnSpc>
                <a:spcPct val="90000"/>
              </a:lnSpc>
              <a:defRPr/>
            </a:pPr>
            <a:r>
              <a:rPr lang="en-US" sz="1200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1200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2,8 </a:t>
            </a:r>
            <a:r>
              <a:rPr lang="ru-RU" sz="1000" i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км/час</a:t>
            </a: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94129" y="1204747"/>
            <a:ext cx="894229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>
            <a:spLocks/>
          </p:cNvSpPr>
          <p:nvPr/>
        </p:nvSpPr>
        <p:spPr>
          <a:xfrm>
            <a:off x="84644" y="851458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432891" y="789539"/>
            <a:ext cx="8856000" cy="432048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ru-RU" sz="1500" b="1" i="0" dirty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Тарифный грузооборот  830,5 млрд. т-км</a:t>
            </a:r>
            <a:r>
              <a:rPr lang="ru-RU" sz="1500" i="0" dirty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 i="0" dirty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(-5,3% </a:t>
            </a:r>
            <a:r>
              <a:rPr lang="ru-RU" sz="1400" b="1" i="0" dirty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январю-апрелю 2019 г.</a:t>
            </a:r>
            <a:r>
              <a:rPr lang="ru-RU" sz="1500" b="1" i="0" dirty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ru-RU" sz="1500" b="1" i="0" dirty="0">
              <a:solidFill>
                <a:srgbClr val="0066A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993320" y="1464955"/>
            <a:ext cx="1140432" cy="3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algn="r"/>
            <a:r>
              <a:rPr lang="ru-RU" sz="1400" b="1" i="0" dirty="0">
                <a:solidFill>
                  <a:prstClr val="black">
                    <a:lumMod val="50000"/>
                    <a:lumOff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+1,4%</a:t>
            </a:r>
          </a:p>
        </p:txBody>
      </p:sp>
      <p:sp>
        <p:nvSpPr>
          <p:cNvPr id="53" name=" 3"/>
          <p:cNvSpPr/>
          <p:nvPr/>
        </p:nvSpPr>
        <p:spPr>
          <a:xfrm rot="17677477" flipV="1">
            <a:off x="1395466" y="1618539"/>
            <a:ext cx="398083" cy="506504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3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 lIns="91430" tIns="45716" rIns="91430" bIns="45716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i="0" dirty="0">
              <a:solidFill>
                <a:srgbClr val="C0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793922" y="1733761"/>
            <a:ext cx="918101" cy="210992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>
              <a:lnSpc>
                <a:spcPct val="90000"/>
              </a:lnSpc>
              <a:defRPr/>
            </a:pPr>
            <a:r>
              <a:rPr lang="en-US" sz="1200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1200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3,4</a:t>
            </a:r>
          </a:p>
          <a:p>
            <a:pPr algn="ctr" defTabSz="622234">
              <a:lnSpc>
                <a:spcPct val="90000"/>
              </a:lnSpc>
              <a:defRPr/>
            </a:pPr>
            <a:r>
              <a:rPr lang="ru-RU" sz="1000" i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км/час</a:t>
            </a:r>
          </a:p>
        </p:txBody>
      </p:sp>
      <p:grpSp>
        <p:nvGrpSpPr>
          <p:cNvPr id="68" name=" 3"/>
          <p:cNvGrpSpPr>
            <a:grpSpLocks/>
          </p:cNvGrpSpPr>
          <p:nvPr/>
        </p:nvGrpSpPr>
        <p:grpSpPr bwMode="auto">
          <a:xfrm rot="10011168" flipH="1">
            <a:off x="4104314" y="1620614"/>
            <a:ext cx="609600" cy="358775"/>
            <a:chOff x="4143" y="910"/>
            <a:chExt cx="407" cy="296"/>
          </a:xfrm>
        </p:grpSpPr>
        <p:pic>
          <p:nvPicPr>
            <p:cNvPr id="69" name=" 3"/>
            <p:cNvPicPr>
              <a:picLocks noChangeArrowheads="1"/>
            </p:cNvPicPr>
            <p:nvPr/>
          </p:nvPicPr>
          <p:blipFill>
            <a:blip r:embed="rId8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18000" contrast="100000"/>
            </a:blip>
            <a:srcRect/>
            <a:stretch>
              <a:fillRect/>
            </a:stretch>
          </p:blipFill>
          <p:spPr bwMode="auto">
            <a:xfrm>
              <a:off x="4143" y="910"/>
              <a:ext cx="407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" name="Text Box 125"/>
            <p:cNvSpPr txBox="1">
              <a:spLocks noChangeArrowheads="1"/>
            </p:cNvSpPr>
            <p:nvPr/>
          </p:nvSpPr>
          <p:spPr bwMode="auto">
            <a:xfrm rot="6180250">
              <a:off x="4187" y="897"/>
              <a:ext cx="346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ru-RU" sz="1100" i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6299509" y="2966588"/>
            <a:ext cx="2786051" cy="461657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Транспортные происшествия</a:t>
            </a:r>
            <a:br>
              <a:rPr lang="en-US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события </a:t>
            </a:r>
            <a:r>
              <a:rPr lang="ru-RU" sz="800" i="0" dirty="0">
                <a:latin typeface="Verdana" pitchFamily="34" charset="0"/>
              </a:rPr>
              <a:t>(стат. данные на 01.05.2020)</a:t>
            </a:r>
            <a:endParaRPr lang="ru-RU" sz="800" b="1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281259" y="3333431"/>
            <a:ext cx="2000232" cy="215436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>
              <a:buClr>
                <a:srgbClr val="E21A1A"/>
              </a:buClr>
              <a:buSzPct val="150000"/>
              <a:defRPr/>
            </a:pPr>
            <a:r>
              <a:rPr lang="ru-RU" sz="800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Инфраструктура ОАО «РЖД»</a:t>
            </a:r>
          </a:p>
        </p:txBody>
      </p:sp>
      <p:graphicFrame>
        <p:nvGraphicFramePr>
          <p:cNvPr id="58" name="Диаграмма 57"/>
          <p:cNvGraphicFramePr/>
          <p:nvPr/>
        </p:nvGraphicFramePr>
        <p:xfrm>
          <a:off x="6141919" y="3490049"/>
          <a:ext cx="2971396" cy="136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0" name=" 3"/>
          <p:cNvSpPr/>
          <p:nvPr/>
        </p:nvSpPr>
        <p:spPr>
          <a:xfrm rot="20787889" flipV="1">
            <a:off x="7343271" y="3599380"/>
            <a:ext cx="603399" cy="626415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FA357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rgbClr val="7FA357"/>
              </a:solidFill>
              <a:latin typeface="Calibri"/>
            </a:endParaRPr>
          </a:p>
        </p:txBody>
      </p:sp>
      <p:sp>
        <p:nvSpPr>
          <p:cNvPr id="67" name="TextBox 51"/>
          <p:cNvSpPr txBox="1">
            <a:spLocks noChangeArrowheads="1"/>
          </p:cNvSpPr>
          <p:nvPr/>
        </p:nvSpPr>
        <p:spPr bwMode="auto">
          <a:xfrm>
            <a:off x="7400281" y="3542257"/>
            <a:ext cx="947675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i="0" dirty="0">
                <a:solidFill>
                  <a:sysClr val="window" lastClr="FFFFFF">
                    <a:lumMod val="50000"/>
                  </a:sys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-11,9%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0800"/>
          </a:xfrm>
          <a:prstGeom prst="rect">
            <a:avLst/>
          </a:prstGeom>
        </p:spPr>
        <p:txBody>
          <a:bodyPr vert="horz" lIns="91131" tIns="45565" rIns="91131" bIns="45565" rtlCol="0" anchor="ctr">
            <a:noAutofit/>
          </a:bodyPr>
          <a:lstStyle/>
          <a:p>
            <a:r>
              <a:rPr lang="ru-RU" sz="1600" dirty="0">
                <a:latin typeface="Verdana" pitchFamily="34" charset="0"/>
              </a:rPr>
              <a:t>Динамика индексов цен производителей промышленной продукции и тарифов с 2004 г.*, рост к декабрю 2003 г., раз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323164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3" y="4083925"/>
            <a:ext cx="3905510" cy="432041"/>
          </a:xfrm>
          <a:prstGeom prst="rect">
            <a:avLst/>
          </a:prstGeom>
          <a:noFill/>
        </p:spPr>
        <p:txBody>
          <a:bodyPr wrap="square" lIns="91131" tIns="45565" rIns="91131" bIns="45565" anchor="ctr">
            <a:noAutofit/>
          </a:bodyPr>
          <a:lstStyle/>
          <a:p>
            <a:pPr defTabSz="620196" fontAlgn="base">
              <a:lnSpc>
                <a:spcPct val="90000"/>
              </a:lnSpc>
              <a:spcBef>
                <a:spcPct val="0"/>
              </a:spcBef>
              <a:buClr>
                <a:srgbClr val="0066A1"/>
              </a:buClr>
              <a:buSzPct val="120000"/>
              <a:buFont typeface="Wingdings" pitchFamily="2" charset="2"/>
              <a:buChar char="§"/>
              <a:defRPr/>
            </a:pPr>
            <a:endParaRPr lang="ru-RU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2" name="Диаграмма 21"/>
          <p:cNvGraphicFramePr/>
          <p:nvPr/>
        </p:nvGraphicFramePr>
        <p:xfrm>
          <a:off x="251520" y="843558"/>
          <a:ext cx="884192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45204</TotalTime>
  <Words>525</Words>
  <Application>Microsoft Office PowerPoint</Application>
  <PresentationFormat>Экран (16:9)</PresentationFormat>
  <Paragraphs>158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8_Тема Office</vt:lpstr>
      <vt:lpstr>Worksheet</vt:lpstr>
      <vt:lpstr>Основные итоги работы железнодорожного транспорта в январе-апреле 2020 года</vt:lpstr>
      <vt:lpstr>Объемы погрузки основных групп грузов  в январе-апреле 2020 г.</vt:lpstr>
      <vt:lpstr>Презентация PowerPoint</vt:lpstr>
      <vt:lpstr>Динамика индексов цен производителей промышленной продукции и тарифов с 2004 г.*, рост к декабрю 2003 г., раз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итоги работы железнодорожного транспорта</dc:title>
  <dc:creator>ЦЭКР РЖД</dc:creator>
  <cp:lastModifiedBy>Кузнецова Александра Олеговна</cp:lastModifiedBy>
  <cp:revision>5461</cp:revision>
  <dcterms:created xsi:type="dcterms:W3CDTF">2008-06-13T08:38:18Z</dcterms:created>
  <dcterms:modified xsi:type="dcterms:W3CDTF">2020-05-20T12:32:52Z</dcterms:modified>
</cp:coreProperties>
</file>