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68" r:id="rId1"/>
  </p:sldMasterIdLst>
  <p:notesMasterIdLst>
    <p:notesMasterId r:id="rId7"/>
  </p:notesMasterIdLst>
  <p:handoutMasterIdLst>
    <p:handoutMasterId r:id="rId8"/>
  </p:handoutMasterIdLst>
  <p:sldIdLst>
    <p:sldId id="1210" r:id="rId2"/>
    <p:sldId id="1228" r:id="rId3"/>
    <p:sldId id="1229" r:id="rId4"/>
    <p:sldId id="1188" r:id="rId5"/>
    <p:sldId id="1235" r:id="rId6"/>
  </p:sldIdLst>
  <p:sldSz cx="9144000" cy="5143500" type="screen16x9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угина Ольга Павл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A1A"/>
    <a:srgbClr val="95B3D7"/>
    <a:srgbClr val="FF0000"/>
    <a:srgbClr val="F2F2F2"/>
    <a:srgbClr val="4F81BD"/>
    <a:srgbClr val="FFCCCC"/>
    <a:srgbClr val="C0C0C0"/>
    <a:srgbClr val="0066A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5" autoAdjust="0"/>
    <p:restoredTop sz="99857" autoAdjust="0"/>
  </p:normalViewPr>
  <p:slideViewPr>
    <p:cSldViewPr snapToGrid="0">
      <p:cViewPr varScale="1">
        <p:scale>
          <a:sx n="135" d="100"/>
          <a:sy n="135" d="100"/>
        </p:scale>
        <p:origin x="49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-336" y="-96"/>
      </p:cViewPr>
      <p:guideLst>
        <p:guide orient="horz" pos="307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55;&#1040;&#1057;&#1057;&#1040;&#1046;&#1048;&#1056;&#1057;&#1050;&#1048;&#1045;%20&#1055;&#1045;&#1056;&#1045;&#1042;&#1054;&#1047;&#1050;&#1048;\2017\&#1041;&#1091;&#1082;&#1083;&#1077;&#1090;%20&#1089;&#1083;&#1072;&#1081;&#1076;&#1086;&#1074;\&#1057;&#1083;&#1072;&#1081;&#1076;%20&#1087;&#1086;%20&#1087;&#1072;&#1089;&#1089;%20&#1080;%20&#1086;&#1090;&#1087;&#1088;%20&#1074;%20&#1055;&#1088;-&#1074;&#1086;%201&#1084;2017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\&#1051;&#1099;&#1089;&#1072;&#1082;%20&#1042;.&#1042;\&#1055;&#1040;&#1057;&#1057;&#1040;&#1046;&#1048;&#1056;&#1050;&#1040;\&#1057;&#1051;&#1040;&#1049;&#1044;%20&#1042;%20&#1055;&#1056;&#1040;&#1042;-&#1042;&#1054;\2%20&#1084;&#1077;&#1089;&#1103;&#1094;\&#1057;&#1083;&#1072;&#1081;&#1076;%20&#1087;&#1086;%20&#1087;&#1072;&#1089;&#1089;%20&#1080;%20&#1086;&#1090;&#1087;&#1088;%20&#1074;%20&#1055;&#1088;-&#1074;&#1086;%202&#1084;201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\&#1051;&#1099;&#1089;&#1072;&#1082;%20&#1042;.&#1042;\&#1055;&#1040;&#1057;&#1057;&#1040;&#1046;&#1048;&#1056;&#1050;&#1040;\&#1057;&#1051;&#1040;&#1049;&#1044;%20&#1042;%20&#1055;&#1056;&#1040;&#1042;-&#1042;&#1054;\2%20&#1084;&#1077;&#1089;&#1103;&#1094;\&#1057;&#1083;&#1072;&#1081;&#1076;%20&#1087;&#1086;%20&#1087;&#1072;&#1089;&#1089;%20&#1080;%20&#1086;&#1090;&#1087;&#1088;%20&#1074;%20&#1055;&#1088;-&#1074;&#1086;%202&#1084;201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64196832106241"/>
          <c:y val="9.9182885158224265E-2"/>
          <c:w val="1.1100699834383285E-2"/>
          <c:h val="1.4988560392215704E-2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E21A1A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09A6-4C33-9008-1F6FC68A3B1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09A6-4C33-9008-1F6FC68A3B10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  <a:alpha val="63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09A6-4C33-9008-1F6FC68A3B10}"/>
              </c:ext>
            </c:extLst>
          </c:dPt>
          <c:dPt>
            <c:idx val="3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09A6-4C33-9008-1F6FC68A3B10}"/>
              </c:ext>
            </c:extLst>
          </c:dPt>
          <c:cat>
            <c:strRef>
              <c:f>Отправление!$A$4:$A$5</c:f>
              <c:strCache>
                <c:ptCount val="2"/>
                <c:pt idx="0">
                  <c:v>в дальнем следовании</c:v>
                </c:pt>
                <c:pt idx="1">
                  <c:v>в пригородном сообщении</c:v>
                </c:pt>
              </c:strCache>
            </c:strRef>
          </c:cat>
          <c:val>
            <c:numRef>
              <c:f>Отправление!$B$4:$B$5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09A6-4C33-9008-1F6FC68A3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2"/>
        <c:holeSize val="42"/>
      </c:doughnutChart>
    </c:plotArea>
    <c:legend>
      <c:legendPos val="t"/>
      <c:layout>
        <c:manualLayout>
          <c:xMode val="edge"/>
          <c:yMode val="edge"/>
          <c:x val="4.9999820981664944E-2"/>
          <c:y val="7.1641791044776124E-2"/>
          <c:w val="0.95000017901833511"/>
          <c:h val="0.7698201903866496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310247477870643E-2"/>
          <c:y val="0"/>
          <c:w val="0.90172566552838096"/>
          <c:h val="0.8119118888434309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Промышленность - всего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66A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1</c:v>
                </c:pt>
                <c:pt idx="1">
                  <c:v>1.288</c:v>
                </c:pt>
                <c:pt idx="2">
                  <c:v>1.4605919999999943</c:v>
                </c:pt>
                <c:pt idx="3">
                  <c:v>1.6124935680000001</c:v>
                </c:pt>
                <c:pt idx="4">
                  <c:v>2.0172294535679995</c:v>
                </c:pt>
                <c:pt idx="5">
                  <c:v>1.8760233918182401</c:v>
                </c:pt>
                <c:pt idx="6">
                  <c:v>2.1367906432809756</c:v>
                </c:pt>
                <c:pt idx="7">
                  <c:v>2.4936346807088987</c:v>
                </c:pt>
                <c:pt idx="8">
                  <c:v>2.7928708423939672</c:v>
                </c:pt>
                <c:pt idx="9">
                  <c:v>2.9353072553560602</c:v>
                </c:pt>
                <c:pt idx="10">
                  <c:v>3.0439136238042326</c:v>
                </c:pt>
                <c:pt idx="11">
                  <c:v>3.2235045276086955</c:v>
                </c:pt>
                <c:pt idx="12">
                  <c:v>3.5671301102517692</c:v>
                </c:pt>
                <c:pt idx="13">
                  <c:v>3.8314544514214237</c:v>
                </c:pt>
                <c:pt idx="14">
                  <c:v>4.1521471890053965</c:v>
                </c:pt>
                <c:pt idx="15">
                  <c:v>4.6383636248379334</c:v>
                </c:pt>
                <c:pt idx="16">
                  <c:v>4.4829784434058588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5A5-4A42-8D83-DCABF9E121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Производство дизельного топлива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1</c:v>
                </c:pt>
                <c:pt idx="1">
                  <c:v>1.6970000000000001</c:v>
                </c:pt>
                <c:pt idx="2">
                  <c:v>2.2960409999999967</c:v>
                </c:pt>
                <c:pt idx="3">
                  <c:v>2.2133835240000002</c:v>
                </c:pt>
                <c:pt idx="4">
                  <c:v>3.4993593514439998</c:v>
                </c:pt>
                <c:pt idx="5">
                  <c:v>2.0226297051346318</c:v>
                </c:pt>
                <c:pt idx="6">
                  <c:v>3.2564338252667575</c:v>
                </c:pt>
                <c:pt idx="7">
                  <c:v>3.7807196711347055</c:v>
                </c:pt>
                <c:pt idx="8">
                  <c:v>4.8431018987235577</c:v>
                </c:pt>
                <c:pt idx="9">
                  <c:v>5.3516275980895314</c:v>
                </c:pt>
                <c:pt idx="10">
                  <c:v>5.4800666604436934</c:v>
                </c:pt>
                <c:pt idx="11">
                  <c:v>5.5184271270667855</c:v>
                </c:pt>
                <c:pt idx="12">
                  <c:v>5.9466570721271834</c:v>
                </c:pt>
                <c:pt idx="13">
                  <c:v>5.9597397176858484</c:v>
                </c:pt>
                <c:pt idx="14">
                  <c:v>6.9228336560638795</c:v>
                </c:pt>
                <c:pt idx="15">
                  <c:v>8.9830689521084928</c:v>
                </c:pt>
                <c:pt idx="16">
                  <c:v>8.1602198360953526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D5A5-4A42-8D83-DCABF9E121B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Электроэнергетика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5A5-4A42-8D83-DCABF9E121BB}"/>
                </c:ext>
              </c:extLst>
            </c:dLbl>
            <c:dLbl>
              <c:idx val="16"/>
              <c:layout>
                <c:manualLayout>
                  <c:x val="0"/>
                  <c:y val="-2.6308021357141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Лист1!$D$2:$D$18</c:f>
              <c:numCache>
                <c:formatCode>0.00</c:formatCode>
                <c:ptCount val="17"/>
                <c:pt idx="0">
                  <c:v>1</c:v>
                </c:pt>
                <c:pt idx="1">
                  <c:v>1.125</c:v>
                </c:pt>
                <c:pt idx="2">
                  <c:v>1.254375</c:v>
                </c:pt>
                <c:pt idx="3">
                  <c:v>1.3773037499999998</c:v>
                </c:pt>
                <c:pt idx="4">
                  <c:v>1.5838993124999869</c:v>
                </c:pt>
                <c:pt idx="5">
                  <c:v>1.8468265983749932</c:v>
                </c:pt>
                <c:pt idx="6">
                  <c:v>2.1718680796889887</c:v>
                </c:pt>
                <c:pt idx="7">
                  <c:v>2.4715858746860797</c:v>
                </c:pt>
                <c:pt idx="8">
                  <c:v>2.5234891780544886</c:v>
                </c:pt>
                <c:pt idx="9">
                  <c:v>2.6597575936694309</c:v>
                </c:pt>
                <c:pt idx="10">
                  <c:v>2.8246625644769359</c:v>
                </c:pt>
                <c:pt idx="11">
                  <c:v>2.9630710301363092</c:v>
                </c:pt>
                <c:pt idx="12">
                  <c:v>3.1906348852507742</c:v>
                </c:pt>
                <c:pt idx="13">
                  <c:v>3.3495285025362631</c:v>
                </c:pt>
                <c:pt idx="14">
                  <c:v>3.5846654034142973</c:v>
                </c:pt>
                <c:pt idx="15">
                  <c:v>3.7158641571792721</c:v>
                </c:pt>
                <c:pt idx="16">
                  <c:v>3.6709022008774141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D5A5-4A42-8D83-DCABF9E121B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Угольная промышленность**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3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Лист1!$E$2:$E$18</c:f>
              <c:numCache>
                <c:formatCode>0.00</c:formatCode>
                <c:ptCount val="17"/>
                <c:pt idx="0">
                  <c:v>1</c:v>
                </c:pt>
                <c:pt idx="1">
                  <c:v>1.51</c:v>
                </c:pt>
                <c:pt idx="2">
                  <c:v>1.7999199999999949</c:v>
                </c:pt>
                <c:pt idx="3">
                  <c:v>1.7045242399999923</c:v>
                </c:pt>
                <c:pt idx="4">
                  <c:v>2.1204281545599999</c:v>
                </c:pt>
                <c:pt idx="5">
                  <c:v>3.0937046775030401</c:v>
                </c:pt>
                <c:pt idx="6">
                  <c:v>2.5739622916825291</c:v>
                </c:pt>
                <c:pt idx="7">
                  <c:v>3.7425411721064012</c:v>
                </c:pt>
                <c:pt idx="8">
                  <c:v>4.6257808887234777</c:v>
                </c:pt>
                <c:pt idx="9">
                  <c:v>3.8070176714194459</c:v>
                </c:pt>
                <c:pt idx="10">
                  <c:v>3.6166667878484735</c:v>
                </c:pt>
                <c:pt idx="11">
                  <c:v>3.7975001272408972</c:v>
                </c:pt>
                <c:pt idx="12">
                  <c:v>4.3325678951691424</c:v>
                </c:pt>
                <c:pt idx="13">
                  <c:v>6.3727741170042878</c:v>
                </c:pt>
                <c:pt idx="14">
                  <c:v>6.3523812398298745</c:v>
                </c:pt>
                <c:pt idx="15">
                  <c:v>7.1375355610728226</c:v>
                </c:pt>
                <c:pt idx="16">
                  <c:v>7.1882120635564641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4-D5A5-4A42-8D83-DCABF9E121B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Черная металлургия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D5A5-4A42-8D83-DCABF9E121BB}"/>
                </c:ext>
              </c:extLst>
            </c:dLbl>
            <c:dLbl>
              <c:idx val="16"/>
              <c:layout>
                <c:manualLayout>
                  <c:x val="0"/>
                  <c:y val="-2.6308021357141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5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Лист1!$F$2:$F$18</c:f>
              <c:numCache>
                <c:formatCode>0.00</c:formatCode>
                <c:ptCount val="17"/>
                <c:pt idx="0">
                  <c:v>1</c:v>
                </c:pt>
                <c:pt idx="1">
                  <c:v>1.595</c:v>
                </c:pt>
                <c:pt idx="2">
                  <c:v>1.5646949999999948</c:v>
                </c:pt>
                <c:pt idx="3">
                  <c:v>1.7477643149999897</c:v>
                </c:pt>
                <c:pt idx="4">
                  <c:v>1.924288510815007</c:v>
                </c:pt>
                <c:pt idx="5">
                  <c:v>2.2456446921211048</c:v>
                </c:pt>
                <c:pt idx="6">
                  <c:v>2.1131516552859697</c:v>
                </c:pt>
                <c:pt idx="7">
                  <c:v>2.5949502326911582</c:v>
                </c:pt>
                <c:pt idx="8">
                  <c:v>2.9037493103814058</c:v>
                </c:pt>
                <c:pt idx="9">
                  <c:v>2.6133743793432647</c:v>
                </c:pt>
                <c:pt idx="10">
                  <c:v>2.6029208818258942</c:v>
                </c:pt>
                <c:pt idx="11">
                  <c:v>2.99075609321795</c:v>
                </c:pt>
                <c:pt idx="12">
                  <c:v>3.251550024546555</c:v>
                </c:pt>
                <c:pt idx="13">
                  <c:v>4.1392231812478002</c:v>
                </c:pt>
                <c:pt idx="14">
                  <c:v>4.3428729617651465</c:v>
                </c:pt>
                <c:pt idx="15">
                  <c:v>4.8297090207790294</c:v>
                </c:pt>
                <c:pt idx="16">
                  <c:v>4.7089662952595521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6-D5A5-4A42-8D83-DCABF9E121B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Железнодорожный тариф</c:v>
                </c:pt>
              </c:strCache>
            </c:strRef>
          </c:tx>
          <c:spPr>
            <a:ln>
              <a:solidFill>
                <a:srgbClr val="E21A1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D5A5-4A42-8D83-DCABF9E121BB}"/>
                </c:ext>
              </c:extLst>
            </c:dLbl>
            <c:dLbl>
              <c:idx val="16"/>
              <c:layout>
                <c:manualLayout>
                  <c:x val="0"/>
                  <c:y val="1.315401067857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67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Лист1!$G$2:$G$18</c:f>
              <c:numCache>
                <c:formatCode>0.00</c:formatCode>
                <c:ptCount val="17"/>
                <c:pt idx="0">
                  <c:v>1</c:v>
                </c:pt>
                <c:pt idx="1">
                  <c:v>1.1200000000000001</c:v>
                </c:pt>
                <c:pt idx="2">
                  <c:v>1.2633599999999998</c:v>
                </c:pt>
                <c:pt idx="3">
                  <c:v>1.3581120000000055</c:v>
                </c:pt>
                <c:pt idx="4">
                  <c:v>1.46676096</c:v>
                </c:pt>
                <c:pt idx="5">
                  <c:v>1.7762475225600074</c:v>
                </c:pt>
                <c:pt idx="6">
                  <c:v>1.9716347500415998</c:v>
                </c:pt>
                <c:pt idx="7">
                  <c:v>2.1569684165454994</c:v>
                </c:pt>
                <c:pt idx="8">
                  <c:v>2.329525889869152</c:v>
                </c:pt>
                <c:pt idx="9">
                  <c:v>2.4692974432613011</c:v>
                </c:pt>
                <c:pt idx="10">
                  <c:v>2.6421482642895922</c:v>
                </c:pt>
                <c:pt idx="11">
                  <c:v>2.6421482642895922</c:v>
                </c:pt>
                <c:pt idx="12">
                  <c:v>2.9063630907185507</c:v>
                </c:pt>
                <c:pt idx="13">
                  <c:v>3.1679357688832366</c:v>
                </c:pt>
                <c:pt idx="14">
                  <c:v>3.3580119150162147</c:v>
                </c:pt>
                <c:pt idx="15">
                  <c:v>3.5410235643845986</c:v>
                </c:pt>
                <c:pt idx="16">
                  <c:v>3.6685004127024579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8-D5A5-4A42-8D83-DCABF9E121B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Доходная ставка ОАО "РЖД" на 10 т-км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D5A5-4A42-8D83-DCABF9E121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D5A5-4A42-8D83-DCABF9E121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D5A5-4A42-8D83-DCABF9E121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D5A5-4A42-8D83-DCABF9E121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D5A5-4A42-8D83-DCABF9E121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D5A5-4A42-8D83-DCABF9E121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D5A5-4A42-8D83-DCABF9E121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D5A5-4A42-8D83-DCABF9E121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D5A5-4A42-8D83-DCABF9E121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D5A5-4A42-8D83-DCABF9E121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D5A5-4A42-8D83-DCABF9E121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D5A5-4A42-8D83-DCABF9E121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D5A5-4A42-8D83-DCABF9E121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D5A5-4A42-8D83-DCABF9E121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D5A5-4A42-8D83-DCABF9E121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D5A5-4A42-8D83-DCABF9E12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2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0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mmm/yy">
                  <c:v>43466</c:v>
                </c:pt>
              </c:numCache>
            </c:numRef>
          </c:cat>
          <c:val>
            <c:numRef>
              <c:f>Лист1!$H$2:$H$18</c:f>
              <c:numCache>
                <c:formatCode>0.00</c:formatCode>
                <c:ptCount val="17"/>
                <c:pt idx="0">
                  <c:v>1</c:v>
                </c:pt>
                <c:pt idx="1">
                  <c:v>1.0409999999999946</c:v>
                </c:pt>
                <c:pt idx="2">
                  <c:v>1.1107469999999999</c:v>
                </c:pt>
                <c:pt idx="3">
                  <c:v>1.062984879</c:v>
                </c:pt>
                <c:pt idx="4">
                  <c:v>1.1097562136760002</c:v>
                </c:pt>
                <c:pt idx="5">
                  <c:v>1.2185123226162538</c:v>
                </c:pt>
                <c:pt idx="6">
                  <c:v>1.2794379387470607</c:v>
                </c:pt>
                <c:pt idx="7">
                  <c:v>1.4355293672741893</c:v>
                </c:pt>
                <c:pt idx="8">
                  <c:v>1.4412714847432992</c:v>
                </c:pt>
                <c:pt idx="9">
                  <c:v>1.4873921722550838</c:v>
                </c:pt>
                <c:pt idx="10">
                  <c:v>1.4859047800828209</c:v>
                </c:pt>
                <c:pt idx="11">
                  <c:v>1.4413276366803438</c:v>
                </c:pt>
                <c:pt idx="12">
                  <c:v>1.4867279063307943</c:v>
                </c:pt>
                <c:pt idx="13">
                  <c:v>1.5302129679503009</c:v>
                </c:pt>
                <c:pt idx="14">
                  <c:v>1.5479743540527875</c:v>
                </c:pt>
                <c:pt idx="15">
                  <c:v>1.5950511607931641</c:v>
                </c:pt>
                <c:pt idx="16">
                  <c:v>1.6409966632667481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9-D5A5-4A42-8D83-DCABF9E12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721664"/>
        <c:axId val="148723200"/>
      </c:lineChart>
      <c:catAx>
        <c:axId val="14872166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48723200"/>
        <c:crosses val="autoZero"/>
        <c:auto val="1"/>
        <c:lblAlgn val="ctr"/>
        <c:lblOffset val="100"/>
        <c:noMultiLvlLbl val="0"/>
      </c:catAx>
      <c:valAx>
        <c:axId val="148723200"/>
        <c:scaling>
          <c:orientation val="minMax"/>
          <c:min val="1"/>
        </c:scaling>
        <c:delete val="1"/>
        <c:axPos val="l"/>
        <c:numFmt formatCode="0.00" sourceLinked="1"/>
        <c:majorTickMark val="out"/>
        <c:minorTickMark val="none"/>
        <c:tickLblPos val="none"/>
        <c:crossAx val="148721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8.7475393700787527E-3"/>
          <c:w val="0.77748514406709268"/>
          <c:h val="0.20144224246084794"/>
        </c:manualLayout>
      </c:layout>
      <c:overlay val="0"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="0">
                <a:latin typeface="Verdana" pitchFamily="34" charset="0"/>
                <a:ea typeface="Verdana" pitchFamily="34" charset="0"/>
                <a:cs typeface="Verdana" pitchFamily="34" charset="0"/>
              </a:rPr>
              <a:t>Пассажирооборот, млрд.</a:t>
            </a:r>
            <a:r>
              <a:rPr lang="ru-RU" sz="1200" b="0" baseline="0">
                <a:latin typeface="Verdana" pitchFamily="34" charset="0"/>
                <a:ea typeface="Verdana" pitchFamily="34" charset="0"/>
                <a:cs typeface="Verdana" pitchFamily="34" charset="0"/>
              </a:rPr>
              <a:t> пасс-км</a:t>
            </a:r>
            <a:endParaRPr lang="ru-RU" sz="1200" b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7254582530223891"/>
          <c:y val="2.33545973133779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55652992024949"/>
          <c:y val="0.12911499388029399"/>
          <c:w val="0.57038664096110558"/>
          <c:h val="0.77952860892390041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E21A1A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30A4-47C2-A0C4-1AFED78C496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0A4-47C2-A0C4-1AFED78C4960}"/>
              </c:ext>
            </c:extLst>
          </c:dPt>
          <c:dPt>
            <c:idx val="2"/>
            <c:bubble3D val="0"/>
            <c:explosion val="19"/>
            <c:spPr>
              <a:solidFill>
                <a:srgbClr val="0070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30A4-47C2-A0C4-1AFED78C4960}"/>
              </c:ext>
            </c:extLst>
          </c:dPt>
          <c:dPt>
            <c:idx val="3"/>
            <c:bubble3D val="0"/>
            <c:explosion val="25"/>
            <c:spPr>
              <a:solidFill>
                <a:srgbClr val="E21A1A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30A4-47C2-A0C4-1AFED78C4960}"/>
              </c:ext>
            </c:extLst>
          </c:dPt>
          <c:dLbls>
            <c:dLbl>
              <c:idx val="0"/>
              <c:layout>
                <c:manualLayout>
                  <c:x val="1.8486409456502033E-2"/>
                  <c:y val="4.8840048840048953E-3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b="1">
                        <a:solidFill>
                          <a:schemeClr val="bg1"/>
                        </a:solidFill>
                      </a:rPr>
                      <a:t>11,6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b="1">
                        <a:solidFill>
                          <a:schemeClr val="bg1"/>
                        </a:solidFill>
                      </a:rPr>
                      <a:t>(+2,2%)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A4-47C2-A0C4-1AFED78C4960}"/>
                </c:ext>
              </c:extLst>
            </c:dLbl>
            <c:dLbl>
              <c:idx val="1"/>
              <c:layout>
                <c:manualLayout>
                  <c:x val="-1.2324272971001258E-2"/>
                  <c:y val="-1.4652014652014562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b="1">
                        <a:solidFill>
                          <a:schemeClr val="bg1"/>
                        </a:solidFill>
                      </a:rPr>
                      <a:t>4,6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b="1">
                        <a:solidFill>
                          <a:schemeClr val="bg1"/>
                        </a:solidFill>
                      </a:rPr>
                      <a:t>(+3,1%)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A4-47C2-A0C4-1AFED78C49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Пассажирооборот!$A$4:$A$5</c:f>
              <c:strCache>
                <c:ptCount val="2"/>
                <c:pt idx="0">
                  <c:v>в дальнем следовании</c:v>
                </c:pt>
                <c:pt idx="1">
                  <c:v>в пригородном сообщении</c:v>
                </c:pt>
              </c:strCache>
            </c:strRef>
          </c:cat>
          <c:val>
            <c:numRef>
              <c:f>Пассажирооборот!$B$4:$B$5</c:f>
              <c:numCache>
                <c:formatCode>0.0</c:formatCode>
                <c:ptCount val="2"/>
                <c:pt idx="0">
                  <c:v>11.6</c:v>
                </c:pt>
                <c:pt idx="1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A4-47C2-A0C4-1AFED78C4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6"/>
        <c:holeSize val="38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="0">
                <a:latin typeface="Verdana" pitchFamily="34" charset="0"/>
                <a:ea typeface="Verdana" pitchFamily="34" charset="0"/>
                <a:cs typeface="Verdana" pitchFamily="34" charset="0"/>
              </a:rPr>
              <a:t>Отправление пассажиров, млн. чел.</a:t>
            </a:r>
          </a:p>
        </c:rich>
      </c:tx>
      <c:layout>
        <c:manualLayout>
          <c:xMode val="edge"/>
          <c:yMode val="edge"/>
          <c:x val="0.17882951079420797"/>
          <c:y val="2.23104237560723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60905575307093"/>
          <c:y val="0.19418050990174063"/>
          <c:w val="0.45073755461018156"/>
          <c:h val="0.67328959097427565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E21A1A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BC36-4418-9534-AA8FAF51B20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C36-4418-9534-AA8FAF51B208}"/>
              </c:ext>
            </c:extLst>
          </c:dPt>
          <c:dPt>
            <c:idx val="2"/>
            <c:bubble3D val="0"/>
            <c:explosion val="13"/>
            <c:spPr>
              <a:solidFill>
                <a:srgbClr val="0070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BC36-4418-9534-AA8FAF51B208}"/>
              </c:ext>
            </c:extLst>
          </c:dPt>
          <c:dPt>
            <c:idx val="3"/>
            <c:bubble3D val="0"/>
            <c:explosion val="37"/>
            <c:spPr>
              <a:solidFill>
                <a:srgbClr val="E21A1A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C36-4418-9534-AA8FAF51B208}"/>
              </c:ext>
            </c:extLst>
          </c:dPt>
          <c:dLbls>
            <c:dLbl>
              <c:idx val="0"/>
              <c:layout>
                <c:manualLayout>
                  <c:x val="-2.789399666282397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000" baseline="0"/>
                      <a:t>15,2 (+5,2</a:t>
                    </a:r>
                    <a:r>
                      <a:rPr lang="ru-RU"/>
                      <a:t>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36-4418-9534-AA8FAF51B208}"/>
                </c:ext>
              </c:extLst>
            </c:dLbl>
            <c:dLbl>
              <c:idx val="1"/>
              <c:layout>
                <c:manualLayout>
                  <c:x val="-0.1283123846489892"/>
                  <c:y val="0.20134235281310356"/>
                </c:manualLayout>
              </c:layout>
              <c:tx>
                <c:rich>
                  <a:bodyPr/>
                  <a:lstStyle/>
                  <a:p>
                    <a:r>
                      <a:rPr lang="ru-RU" sz="1000"/>
                      <a:t>151,8</a:t>
                    </a:r>
                    <a:endParaRPr lang="ru-RU"/>
                  </a:p>
                  <a:p>
                    <a:r>
                      <a:rPr lang="ru-RU"/>
                      <a:t>(+3,0%)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36-4418-9534-AA8FAF51B20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36-4418-9534-AA8FAF51B20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36-4418-9534-AA8FAF51B2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Отправление!$A$4:$A$7</c:f>
              <c:strCache>
                <c:ptCount val="4"/>
                <c:pt idx="0">
                  <c:v>в дальнем следовании</c:v>
                </c:pt>
                <c:pt idx="1">
                  <c:v>в пригородном сообщении</c:v>
                </c:pt>
                <c:pt idx="2">
                  <c:v>в поездах "Ласточка" по МЦК </c:v>
                </c:pt>
                <c:pt idx="3">
                  <c:v>в том числе в высокоскоростных поездах "Сапсан"</c:v>
                </c:pt>
              </c:strCache>
            </c:strRef>
          </c:cat>
          <c:val>
            <c:numRef>
              <c:f>Отправление!$B$4:$B$7</c:f>
              <c:numCache>
                <c:formatCode>0.0</c:formatCode>
                <c:ptCount val="4"/>
                <c:pt idx="0">
                  <c:v>15.2</c:v>
                </c:pt>
                <c:pt idx="1">
                  <c:v>151.80000000000001</c:v>
                </c:pt>
                <c:pt idx="2">
                  <c:v>9.9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36-4418-9534-AA8FAF51B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9"/>
        <c:holeSize val="38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2621811431396"/>
          <c:y val="0.25182516327509313"/>
          <c:w val="0.81621433158017365"/>
          <c:h val="0.50233428486867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5B3D7"/>
              </a:solidFill>
            </c:spPr>
            <c:extLst>
              <c:ext xmlns:c16="http://schemas.microsoft.com/office/drawing/2014/chart" uri="{C3380CC4-5D6E-409C-BE32-E72D297353CC}">
                <c16:uniqueId val="{00000000-EB23-4364-AB6B-574003946B08}"/>
              </c:ext>
            </c:extLst>
          </c:dPt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1-EB23-4364-AB6B-574003946B0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мес 2018</c:v>
                </c:pt>
                <c:pt idx="1">
                  <c:v>2 мес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473</c:v>
                </c:pt>
                <c:pt idx="1">
                  <c:v>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23-4364-AB6B-574003946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6644992"/>
        <c:axId val="146646912"/>
      </c:barChart>
      <c:catAx>
        <c:axId val="14664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6646912"/>
        <c:crosses val="autoZero"/>
        <c:auto val="1"/>
        <c:lblAlgn val="ctr"/>
        <c:lblOffset val="100"/>
        <c:noMultiLvlLbl val="0"/>
      </c:catAx>
      <c:valAx>
        <c:axId val="146646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664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8445368757395018"/>
          <c:w val="0.9842039800995025"/>
          <c:h val="0.49126741626066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9E1F-49B0-96CB-EF8D8684F618}"/>
              </c:ext>
            </c:extLst>
          </c:dPt>
          <c:cat>
            <c:strRef>
              <c:f>Лист1!$A$2:$A$3</c:f>
              <c:strCache>
                <c:ptCount val="2"/>
                <c:pt idx="0">
                  <c:v>2 мес 2018</c:v>
                </c:pt>
                <c:pt idx="1">
                  <c:v>2 мес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2189</c:v>
                </c:pt>
                <c:pt idx="1">
                  <c:v>2204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1F-49B0-96CB-EF8D8684F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6825984"/>
        <c:axId val="146827520"/>
      </c:barChart>
      <c:catAx>
        <c:axId val="14682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6827520"/>
        <c:crosses val="autoZero"/>
        <c:auto val="1"/>
        <c:lblAlgn val="ctr"/>
        <c:lblOffset val="100"/>
        <c:noMultiLvlLbl val="0"/>
      </c:catAx>
      <c:valAx>
        <c:axId val="146827520"/>
        <c:scaling>
          <c:orientation val="minMax"/>
          <c:min val="1900"/>
        </c:scaling>
        <c:delete val="1"/>
        <c:axPos val="l"/>
        <c:numFmt formatCode="General" sourceLinked="1"/>
        <c:majorTickMark val="out"/>
        <c:minorTickMark val="none"/>
        <c:tickLblPos val="none"/>
        <c:crossAx val="146825984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2381697687337"/>
          <c:y val="0.27750997877292288"/>
          <c:w val="0.85961136715411923"/>
          <c:h val="0.508161136476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06CF-43A4-9305-C7637B980C8F}"/>
              </c:ext>
            </c:extLst>
          </c:dPt>
          <c:dLbls>
            <c:dLbl>
              <c:idx val="0"/>
              <c:layout>
                <c:manualLayout>
                  <c:x val="3.5273858460174723E-3"/>
                  <c:y val="2.430684811952080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414,9</a:t>
                    </a:r>
                  </a:p>
                  <a:p>
                    <a:r>
                      <a:rPr lang="ru-RU" sz="1000" b="0" i="0" baseline="0" dirty="0" smtClean="0"/>
                      <a:t>км/</a:t>
                    </a:r>
                    <a:r>
                      <a:rPr lang="ru-RU" sz="1000" b="0" i="0" baseline="0" dirty="0" err="1" smtClean="0"/>
                      <a:t>сут</a:t>
                    </a:r>
                    <a:r>
                      <a:rPr lang="ru-RU" sz="1000" b="0" i="0" baseline="0" dirty="0" smtClean="0"/>
                      <a:t>.</a:t>
                    </a:r>
                    <a:endParaRPr lang="ru-RU" sz="1000" b="0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CF-43A4-9305-C7637B980C8F}"/>
                </c:ext>
              </c:extLst>
            </c:dLbl>
            <c:dLbl>
              <c:idx val="1"/>
              <c:layout>
                <c:manualLayout>
                  <c:x val="-4.2328197512035452E-3"/>
                  <c:y val="4.423853376473952E-3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1200" dirty="0" smtClean="0"/>
                      <a:t>421,3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1000" b="0" i="0" baseline="0" dirty="0" smtClean="0"/>
                      <a:t>км/</a:t>
                    </a:r>
                    <a:r>
                      <a:rPr lang="ru-RU" sz="1000" b="0" i="0" baseline="0" dirty="0" err="1" smtClean="0"/>
                      <a:t>сут</a:t>
                    </a:r>
                    <a:r>
                      <a:rPr lang="ru-RU" sz="1000" b="0" i="0" baseline="0" dirty="0" smtClean="0"/>
                      <a:t>.</a:t>
                    </a:r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CF-43A4-9305-C7637B980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мес 2018</c:v>
                </c:pt>
                <c:pt idx="1">
                  <c:v>2 мес 2019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414.9</c:v>
                </c:pt>
                <c:pt idx="1">
                  <c:v>421.3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CF-43A4-9305-C7637B980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6680448"/>
        <c:axId val="146686336"/>
      </c:barChart>
      <c:catAx>
        <c:axId val="14668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46686336"/>
        <c:crosses val="autoZero"/>
        <c:auto val="1"/>
        <c:lblAlgn val="ctr"/>
        <c:lblOffset val="100"/>
        <c:noMultiLvlLbl val="0"/>
      </c:catAx>
      <c:valAx>
        <c:axId val="146686336"/>
        <c:scaling>
          <c:orientation val="minMax"/>
          <c:max val="450"/>
          <c:min val="350"/>
        </c:scaling>
        <c:delete val="1"/>
        <c:axPos val="l"/>
        <c:numFmt formatCode="0.0" sourceLinked="1"/>
        <c:majorTickMark val="out"/>
        <c:minorTickMark val="none"/>
        <c:tickLblPos val="none"/>
        <c:crossAx val="146680448"/>
        <c:crosses val="autoZero"/>
        <c:crossBetween val="between"/>
      </c:valAx>
      <c:spPr>
        <a:noFill/>
        <a:ln w="20551">
          <a:noFill/>
        </a:ln>
      </c:spPr>
    </c:plotArea>
    <c:plotVisOnly val="1"/>
    <c:dispBlanksAs val="gap"/>
    <c:showDLblsOverMax val="0"/>
  </c:chart>
  <c:txPr>
    <a:bodyPr/>
    <a:lstStyle/>
    <a:p>
      <a:pPr>
        <a:defRPr sz="1455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16845316445031"/>
          <c:y val="0.25114024091816034"/>
          <c:w val="0.83688912372259594"/>
          <c:h val="0.55233953313914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727D-4A6E-AA6F-E2A54BCA93C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97</a:t>
                    </a:r>
                    <a:r>
                      <a:rPr lang="ru-RU" dirty="0" smtClean="0"/>
                      <a:t>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7D-4A6E-AA6F-E2A54BCA93C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98</a:t>
                    </a:r>
                    <a:r>
                      <a:rPr lang="en-US" dirty="0" smtClean="0"/>
                      <a:t>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27D-4A6E-AA6F-E2A54BCA9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мес 2018</c:v>
                </c:pt>
                <c:pt idx="1">
                  <c:v>2 мес 2019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97</c:v>
                </c:pt>
                <c:pt idx="1">
                  <c:v>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7D-4A6E-AA6F-E2A54BCA9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47046784"/>
        <c:axId val="147048320"/>
      </c:barChart>
      <c:catAx>
        <c:axId val="14704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47048320"/>
        <c:crosses val="autoZero"/>
        <c:auto val="1"/>
        <c:lblAlgn val="ctr"/>
        <c:lblOffset val="100"/>
        <c:noMultiLvlLbl val="0"/>
      </c:catAx>
      <c:valAx>
        <c:axId val="147048320"/>
        <c:scaling>
          <c:orientation val="minMax"/>
          <c:min val="90"/>
        </c:scaling>
        <c:delete val="1"/>
        <c:axPos val="l"/>
        <c:numFmt formatCode="0.0" sourceLinked="1"/>
        <c:majorTickMark val="out"/>
        <c:minorTickMark val="none"/>
        <c:tickLblPos val="none"/>
        <c:crossAx val="147046784"/>
        <c:crosses val="autoZero"/>
        <c:crossBetween val="between"/>
      </c:valAx>
      <c:spPr>
        <a:noFill/>
        <a:ln w="20551">
          <a:noFill/>
        </a:ln>
      </c:spPr>
    </c:plotArea>
    <c:plotVisOnly val="1"/>
    <c:dispBlanksAs val="gap"/>
    <c:showDLblsOverMax val="0"/>
  </c:chart>
  <c:txPr>
    <a:bodyPr/>
    <a:lstStyle/>
    <a:p>
      <a:pPr>
        <a:defRPr sz="1455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35993740219103E-2"/>
          <c:y val="0.25889454498591602"/>
          <c:w val="0.90280315830596358"/>
          <c:h val="0.51618968278807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5F15-431B-82C1-1302709DE845}"/>
              </c:ext>
            </c:extLst>
          </c:dPt>
          <c:cat>
            <c:strRef>
              <c:f>Лист1!$A$2:$A$3</c:f>
              <c:strCache>
                <c:ptCount val="2"/>
                <c:pt idx="0">
                  <c:v>2 мес 2018</c:v>
                </c:pt>
                <c:pt idx="1">
                  <c:v>2 мес 2019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43.4</c:v>
                </c:pt>
                <c:pt idx="1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15-431B-82C1-1302709DE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2666240"/>
        <c:axId val="62667776"/>
      </c:barChart>
      <c:catAx>
        <c:axId val="626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62667776"/>
        <c:crosses val="autoZero"/>
        <c:auto val="1"/>
        <c:lblAlgn val="ctr"/>
        <c:lblOffset val="100"/>
        <c:noMultiLvlLbl val="0"/>
      </c:catAx>
      <c:valAx>
        <c:axId val="62667776"/>
        <c:scaling>
          <c:orientation val="minMax"/>
          <c:min val="35"/>
        </c:scaling>
        <c:delete val="1"/>
        <c:axPos val="l"/>
        <c:numFmt formatCode="0.0" sourceLinked="1"/>
        <c:majorTickMark val="out"/>
        <c:minorTickMark val="none"/>
        <c:tickLblPos val="none"/>
        <c:crossAx val="62666240"/>
        <c:crosses val="autoZero"/>
        <c:crossBetween val="between"/>
        <c:majorUnit val="0.5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67820327697349E-2"/>
          <c:y val="0.41508270159049065"/>
          <c:w val="0.9691965390169085"/>
          <c:h val="0.35676402282218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D9A8-4CD4-AA44-6F776BACE41A}"/>
              </c:ext>
            </c:extLst>
          </c:dPt>
          <c:dLbls>
            <c:dLbl>
              <c:idx val="0"/>
              <c:layout>
                <c:manualLayout>
                  <c:x val="0"/>
                  <c:y val="-4.74156565656565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A8-4CD4-AA44-6F776BACE41A}"/>
                </c:ext>
              </c:extLst>
            </c:dLbl>
            <c:dLbl>
              <c:idx val="1"/>
              <c:layout>
                <c:manualLayout>
                  <c:x val="1.0267820327697125E-2"/>
                  <c:y val="-7.30722222222224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A8-4CD4-AA44-6F776BACE4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мес 2018</c:v>
                </c:pt>
                <c:pt idx="1">
                  <c:v>2 мес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4042</c:v>
                </c:pt>
                <c:pt idx="1">
                  <c:v>4061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A8-4CD4-AA44-6F776BACE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8409728"/>
        <c:axId val="148415616"/>
      </c:barChart>
      <c:catAx>
        <c:axId val="14840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8415616"/>
        <c:crosses val="autoZero"/>
        <c:auto val="1"/>
        <c:lblAlgn val="ctr"/>
        <c:lblOffset val="100"/>
        <c:noMultiLvlLbl val="0"/>
      </c:catAx>
      <c:valAx>
        <c:axId val="148415616"/>
        <c:scaling>
          <c:orientation val="minMax"/>
          <c:min val="3800"/>
        </c:scaling>
        <c:delete val="1"/>
        <c:axPos val="l"/>
        <c:numFmt formatCode="General" sourceLinked="1"/>
        <c:majorTickMark val="out"/>
        <c:minorTickMark val="none"/>
        <c:tickLblPos val="none"/>
        <c:crossAx val="148409728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0.40901</cdr:x>
      <cdr:y>0.35545</cdr:y>
    </cdr:from>
    <cdr:to>
      <cdr:x>0.60895</cdr:x>
      <cdr:y>0.64351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5918" y="920892"/>
          <a:ext cx="824142" cy="746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latin typeface="Verdana" pitchFamily="34" charset="0"/>
              <a:ea typeface="Verdana" pitchFamily="34" charset="0"/>
              <a:cs typeface="Verdana" pitchFamily="34" charset="0"/>
            </a:rPr>
            <a:t>Всего: </a:t>
          </a:r>
        </a:p>
        <a:p xmlns:a="http://schemas.openxmlformats.org/drawingml/2006/main">
          <a:pPr algn="ctr"/>
          <a:r>
            <a:rPr lang="ru-RU" sz="1100" b="1">
              <a:latin typeface="Verdana" pitchFamily="34" charset="0"/>
              <a:ea typeface="Verdana" pitchFamily="34" charset="0"/>
              <a:cs typeface="Verdana" pitchFamily="34" charset="0"/>
            </a:rPr>
            <a:t>16,2 </a:t>
          </a:r>
        </a:p>
        <a:p xmlns:a="http://schemas.openxmlformats.org/drawingml/2006/main">
          <a:pPr algn="ctr"/>
          <a:r>
            <a:rPr lang="ru-RU" sz="1100" b="1">
              <a:latin typeface="Verdana" pitchFamily="34" charset="0"/>
              <a:ea typeface="Verdana" pitchFamily="34" charset="0"/>
              <a:cs typeface="Verdana" pitchFamily="34" charset="0"/>
            </a:rPr>
            <a:t>(+2,5%)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0.62063</cdr:x>
      <cdr:y>0.37792</cdr:y>
    </cdr:from>
    <cdr:to>
      <cdr:x>0.82057</cdr:x>
      <cdr:y>0.66598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25688" y="1072707"/>
          <a:ext cx="910317" cy="817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 anchor="ctr"/>
        <a:lstStyle xmlns:a="http://schemas.openxmlformats.org/drawingml/2006/main"/>
        <a:p xmlns:a="http://schemas.openxmlformats.org/drawingml/2006/main">
          <a:pPr algn="ctr"/>
          <a:r>
            <a:rPr lang="ru-RU" sz="1050" b="1" dirty="0">
              <a:latin typeface="Verdana" pitchFamily="34" charset="0"/>
              <a:ea typeface="Verdana" pitchFamily="34" charset="0"/>
              <a:cs typeface="Verdana" pitchFamily="34" charset="0"/>
            </a:rPr>
            <a:t>Всего:</a:t>
          </a:r>
        </a:p>
        <a:p xmlns:a="http://schemas.openxmlformats.org/drawingml/2006/main">
          <a:pPr algn="ctr"/>
          <a:r>
            <a:rPr lang="ru-RU" sz="105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167,0 </a:t>
          </a:r>
          <a:endParaRPr lang="ru-RU" sz="1050" b="1" dirty="0">
            <a:latin typeface="Verdana" pitchFamily="34" charset="0"/>
            <a:ea typeface="Verdana" pitchFamily="34" charset="0"/>
            <a:cs typeface="Verdana" pitchFamily="34" charset="0"/>
          </a:endParaRPr>
        </a:p>
        <a:p xmlns:a="http://schemas.openxmlformats.org/drawingml/2006/main">
          <a:pPr algn="ctr"/>
          <a:r>
            <a:rPr lang="ru-RU" sz="1050" b="1" dirty="0">
              <a:latin typeface="Verdana" pitchFamily="34" charset="0"/>
              <a:ea typeface="Verdana" pitchFamily="34" charset="0"/>
              <a:cs typeface="Verdana" pitchFamily="34" charset="0"/>
            </a:rPr>
            <a:t>(+3,2%)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0.00452</cdr:x>
      <cdr:y>0.008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0.45239</cdr:x>
      <cdr:y>0.07462</cdr:y>
    </cdr:from>
    <cdr:to>
      <cdr:x>0.65546</cdr:x>
      <cdr:y>0.53466</cdr:y>
    </cdr:to>
    <cdr:sp macro="" textlink="">
      <cdr:nvSpPr>
        <cdr:cNvPr id="2" name=" 3"/>
        <cdr:cNvSpPr/>
      </cdr:nvSpPr>
      <cdr:spPr>
        <a:xfrm xmlns:a="http://schemas.openxmlformats.org/drawingml/2006/main" rot="20787889" flipV="1">
          <a:off x="1344244" y="101603"/>
          <a:ext cx="603401" cy="626417"/>
        </a:xfrm>
        <a:prstGeom xmlns:a="http://schemas.openxmlformats.org/drawingml/2006/main" prst="swooshArrow">
          <a:avLst>
            <a:gd name="adj1" fmla="val 25000"/>
            <a:gd name="adj2" fmla="val 25000"/>
          </a:avLst>
        </a:prstGeom>
        <a:solidFill xmlns:a="http://schemas.openxmlformats.org/drawingml/2006/main">
          <a:srgbClr val="7FA357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/>
          <a:lightRig rig="flood" dir="t">
            <a:rot lat="0" lon="0" rev="2400000"/>
          </a:lightRig>
        </a:scene3d>
        <a:sp3d xmlns:a="http://schemas.openxmlformats.org/drawingml/2006/main" prstMaterial="dkEdge"/>
      </cdr:spPr>
      <cdr:style>
        <a:ln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4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dk1">
            <a:hueOff val="0"/>
            <a:satOff val="0"/>
            <a:lumOff val="0"/>
            <a:alphaOff val="0"/>
          </a:schemeClr>
        </a:fontRef>
      </cdr:style>
      <cdr:txBody>
        <a:bodyPr xmlns:a="http://schemas.openxmlformats.org/drawingml/2006/main" lIns="91430" tIns="45716" rIns="91430" bIns="45716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5pPr>
          <a:lvl6pPr marL="22860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6pPr>
          <a:lvl7pPr marL="27432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7pPr>
          <a:lvl8pPr marL="32004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8pPr>
          <a:lvl9pPr marL="36576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9pPr>
        </a:lstStyle>
        <a:p xmlns:a="http://schemas.openxmlformats.org/drawingml/2006/main">
          <a:pPr marL="0" indent="0" algn="l" rtl="0" fontAlgn="base">
            <a:spcBef>
              <a:spcPct val="0"/>
            </a:spcBef>
            <a:spcAft>
              <a:spcPct val="0"/>
            </a:spcAft>
            <a:defRPr/>
          </a:pPr>
          <a:endParaRPr lang="ru-RU" sz="1100" i="1" kern="1200" dirty="0">
            <a:solidFill>
              <a:srgbClr val="7FA357"/>
            </a:solidFill>
            <a:latin typeface="Calibri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0.40802</cdr:x>
      <cdr:y>0</cdr:y>
    </cdr:from>
    <cdr:to>
      <cdr:x>0.6838</cdr:x>
      <cdr:y>0.22602</cdr:y>
    </cdr:to>
    <cdr:sp macro="" textlink="">
      <cdr:nvSpPr>
        <cdr:cNvPr id="3" name="TextBox 5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12396" y="-30227"/>
          <a:ext cx="819435" cy="3077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91430" tIns="45716" rIns="91430" bIns="45716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b="1" i="0" dirty="0" smtClean="0">
              <a:solidFill>
                <a:sysClr val="window" lastClr="FFFFFF">
                  <a:lumMod val="50000"/>
                </a:sys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-5,5%</a:t>
          </a:r>
          <a:endParaRPr lang="ru-RU" sz="1400" b="1" i="0" dirty="0">
            <a:solidFill>
              <a:sysClr val="window" lastClr="FFFFFF">
                <a:lumMod val="50000"/>
              </a:sys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0.14004</cdr:x>
      <cdr:y>0.37636</cdr:y>
    </cdr:from>
    <cdr:to>
      <cdr:x>0.37291</cdr:x>
      <cdr:y>0.52591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6433" y="745187"/>
          <a:ext cx="576062" cy="296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тонн</a:t>
          </a:r>
          <a:endParaRPr lang="ru-RU" sz="1000" b="0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0.63422</cdr:x>
      <cdr:y>0.32731</cdr:y>
    </cdr:from>
    <cdr:to>
      <cdr:x>0.86709</cdr:x>
      <cdr:y>0.47686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68894" y="648074"/>
          <a:ext cx="576062" cy="296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тонн</a:t>
          </a:r>
          <a:endParaRPr lang="ru-RU" sz="1000" b="0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0.00186</cdr:x>
      <cdr:y>0.21689</cdr:y>
    </cdr:from>
    <cdr:to>
      <cdr:x>0.50171</cdr:x>
      <cdr:y>0.44797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51" y="837604"/>
          <a:ext cx="4419635" cy="89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росте цен в промышленности с 2004 года в 4,48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раза, индексация тарифов на железнодорожном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транспорте осуществлена меньшими темпами – в 3,67 раза.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этом из-за изменения географии перевозок и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особенностей построения прейскуранта №10-01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доходность грузовых перевозок увеличена за период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работы ОАО «РЖД» только </a:t>
          </a:r>
          <a:r>
            <a:rPr lang="ru-RU" sz="1000" i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 1,64 </a:t>
          </a:r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</a:t>
          </a:r>
          <a:endParaRPr lang="ru-RU" sz="1000" dirty="0" smtClean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0.88046</cdr:y>
    </cdr:from>
    <cdr:to>
      <cdr:x>0.96979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429892"/>
          <a:ext cx="8574783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9pPr>
        </a:lstStyle>
        <a:p xmlns:a="http://schemas.openxmlformats.org/drawingml/2006/main">
          <a:pPr marL="228600" indent="-228600"/>
          <a:r>
            <a:rPr lang="ru-RU" sz="800" i="0" dirty="0" smtClean="0">
              <a:solidFill>
                <a:prstClr val="black"/>
              </a:solidFill>
              <a:latin typeface="Verdana" pitchFamily="34" charset="0"/>
            </a:rPr>
            <a:t>* Источник: Росстат и статистическая отчетность ОАО «РЖД»</a:t>
          </a:r>
        </a:p>
        <a:p xmlns:a="http://schemas.openxmlformats.org/drawingml/2006/main">
          <a:pPr marL="228600" indent="-228600"/>
          <a:r>
            <a:rPr lang="ru-RU" sz="800" dirty="0" smtClean="0">
              <a:solidFill>
                <a:prstClr val="black"/>
              </a:solidFill>
              <a:latin typeface="Verdana" pitchFamily="34" charset="0"/>
            </a:rPr>
            <a:t>** В 2004-2016 гг. для расчетов использовался индекс цен по виду экономической деятельности  «добыча каменного угля, бурого угля и торфа», в связи </a:t>
          </a:r>
        </a:p>
        <a:p xmlns:a="http://schemas.openxmlformats.org/drawingml/2006/main">
          <a:pPr marL="228600" indent="-228600"/>
          <a:r>
            <a:rPr lang="ru-RU" sz="800" dirty="0" smtClean="0">
              <a:solidFill>
                <a:prstClr val="black"/>
              </a:solidFill>
              <a:latin typeface="Verdana" pitchFamily="34" charset="0"/>
            </a:rPr>
            <a:t>с отсутствием такого показателя в ОКВЭД-2 с 2017 г. используется индекс цен по виду экономической деятельности «добыча угля»</a:t>
          </a:r>
          <a:endParaRPr lang="ru-RU" sz="800" i="0" dirty="0">
            <a:solidFill>
              <a:prstClr val="black"/>
            </a:solidFill>
            <a:latin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89261"/>
          </a:xfrm>
          <a:prstGeom prst="rect">
            <a:avLst/>
          </a:prstGeom>
        </p:spPr>
        <p:txBody>
          <a:bodyPr vert="horz" lIns="90624" tIns="45313" rIns="90624" bIns="4531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424" y="1"/>
            <a:ext cx="2889108" cy="489261"/>
          </a:xfrm>
          <a:prstGeom prst="rect">
            <a:avLst/>
          </a:prstGeom>
        </p:spPr>
        <p:txBody>
          <a:bodyPr vert="horz" lIns="90624" tIns="45313" rIns="90624" bIns="4531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F75E51-66AE-442A-89FD-E5434782A753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285002"/>
            <a:ext cx="2890665" cy="489261"/>
          </a:xfrm>
          <a:prstGeom prst="rect">
            <a:avLst/>
          </a:prstGeom>
        </p:spPr>
        <p:txBody>
          <a:bodyPr vert="horz" lIns="90624" tIns="45313" rIns="90624" bIns="4531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424" y="9285002"/>
            <a:ext cx="2889108" cy="489261"/>
          </a:xfrm>
          <a:prstGeom prst="rect">
            <a:avLst/>
          </a:prstGeom>
        </p:spPr>
        <p:txBody>
          <a:bodyPr vert="horz" lIns="90624" tIns="45313" rIns="90624" bIns="4531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68703CF-3B60-424D-970B-170B2970F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108" cy="48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169" tIns="44583" rIns="89169" bIns="44583" numCol="1" anchor="t" anchorCtr="0" compatLnSpc="1">
            <a:prstTxWarp prst="textNoShape">
              <a:avLst/>
            </a:prstTxWarp>
          </a:bodyPr>
          <a:lstStyle>
            <a:lvl1pPr defTabSz="892174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4" y="1"/>
            <a:ext cx="2889108" cy="48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169" tIns="44583" rIns="89169" bIns="44583" numCol="1" anchor="t" anchorCtr="0" compatLnSpc="1">
            <a:prstTxWarp prst="textNoShape">
              <a:avLst/>
            </a:prstTxWarp>
          </a:bodyPr>
          <a:lstStyle>
            <a:lvl1pPr algn="r" defTabSz="892174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0250"/>
            <a:ext cx="6518275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44065"/>
            <a:ext cx="5335893" cy="439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169" tIns="44583" rIns="89169" bIns="44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002"/>
            <a:ext cx="2889108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169" tIns="44583" rIns="89169" bIns="44583" numCol="1" anchor="b" anchorCtr="0" compatLnSpc="1">
            <a:prstTxWarp prst="textNoShape">
              <a:avLst/>
            </a:prstTxWarp>
          </a:bodyPr>
          <a:lstStyle>
            <a:lvl1pPr defTabSz="892174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4" y="9285002"/>
            <a:ext cx="2889108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169" tIns="44583" rIns="89169" bIns="44583" numCol="1" anchor="b" anchorCtr="0" compatLnSpc="1">
            <a:prstTxWarp prst="textNoShape">
              <a:avLst/>
            </a:prstTxWarp>
          </a:bodyPr>
          <a:lstStyle>
            <a:lvl1pPr algn="r" defTabSz="892174">
              <a:defRPr sz="1200" i="0">
                <a:cs typeface="+mn-cs"/>
              </a:defRPr>
            </a:lvl1pPr>
          </a:lstStyle>
          <a:p>
            <a:pPr>
              <a:defRPr/>
            </a:pPr>
            <a:fld id="{F459B035-E669-4519-97DA-B54B82C9C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598" y="4645627"/>
            <a:ext cx="5335893" cy="4397090"/>
          </a:xfrm>
          <a:noFill/>
          <a:ln/>
        </p:spPr>
        <p:txBody>
          <a:bodyPr lIns="89886" tIns="44943" rIns="89886" bIns="44943"/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30250"/>
            <a:ext cx="6516687" cy="3667125"/>
          </a:xfrm>
          <a:ln/>
        </p:spPr>
      </p:sp>
      <p:sp>
        <p:nvSpPr>
          <p:cNvPr id="302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645087"/>
            <a:ext cx="5335270" cy="4397554"/>
          </a:xfrm>
          <a:noFill/>
          <a:ln/>
        </p:spPr>
        <p:txBody>
          <a:bodyPr lIns="89844" tIns="44921" rIns="89844" bIns="44921"/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025" y="731838"/>
            <a:ext cx="6527800" cy="36718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200" y="733425"/>
            <a:ext cx="6523038" cy="3668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5595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3098"/>
            <a:ext cx="366712" cy="2197895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713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9250"/>
              <a:ext cx="366712" cy="366713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963"/>
              <a:ext cx="366712" cy="366712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-374650" y="1081088"/>
              <a:ext cx="366712" cy="366712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713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>
              <a:off x="-374650" y="1814513"/>
              <a:ext cx="366712" cy="366712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 userDrawn="1"/>
          </p:nvSpPr>
          <p:spPr bwMode="auto">
            <a:xfrm>
              <a:off x="-374650" y="2181225"/>
              <a:ext cx="366712" cy="36671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-374650" y="2546350"/>
              <a:ext cx="366712" cy="366713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 userDrawn="1"/>
        </p:nvSpPr>
        <p:spPr>
          <a:xfrm>
            <a:off x="890591" y="2518174"/>
            <a:ext cx="5513387" cy="5643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 i="0">
                <a:solidFill>
                  <a:srgbClr val="FFFFFF"/>
                </a:solidFill>
                <a:latin typeface="Verdana" pitchFamily="34" charset="0"/>
                <a:cs typeface="+mn-cs"/>
              </a:rPr>
              <a:t>Образец заголовка</a:t>
            </a:r>
            <a:endParaRPr lang="en-US" sz="2200" i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0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1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2" y="3437385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й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1"/>
            <a:ext cx="9140825" cy="809625"/>
          </a:xfrm>
          <a:prstGeom prst="rect">
            <a:avLst/>
          </a:prstGeom>
          <a:solidFill>
            <a:srgbClr val="D9D9D9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857751"/>
            <a:ext cx="9140825" cy="270272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3098"/>
            <a:ext cx="366712" cy="2197895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713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9250"/>
              <a:ext cx="366712" cy="366713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963"/>
              <a:ext cx="366712" cy="366712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 userDrawn="1"/>
          </p:nvSpPr>
          <p:spPr bwMode="auto">
            <a:xfrm>
              <a:off x="-374650" y="1081088"/>
              <a:ext cx="366712" cy="366712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713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-374650" y="1814513"/>
              <a:ext cx="366712" cy="366712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-374650" y="2181225"/>
              <a:ext cx="366712" cy="36671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 userDrawn="1"/>
          </p:nvSpPr>
          <p:spPr bwMode="auto">
            <a:xfrm>
              <a:off x="-374650" y="2546350"/>
              <a:ext cx="366712" cy="366713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Группа 10"/>
          <p:cNvGrpSpPr>
            <a:grpSpLocks/>
          </p:cNvGrpSpPr>
          <p:nvPr userDrawn="1"/>
        </p:nvGrpSpPr>
        <p:grpSpPr bwMode="auto">
          <a:xfrm>
            <a:off x="8362950" y="4949430"/>
            <a:ext cx="406400" cy="135731"/>
            <a:chOff x="5385680" y="6487509"/>
            <a:chExt cx="1039813" cy="461962"/>
          </a:xfrm>
        </p:grpSpPr>
        <p:sp>
          <p:nvSpPr>
            <p:cNvPr id="15" name="Freeform 27"/>
            <p:cNvSpPr>
              <a:spLocks/>
            </p:cNvSpPr>
            <p:nvPr userDrawn="1"/>
          </p:nvSpPr>
          <p:spPr bwMode="auto">
            <a:xfrm>
              <a:off x="6047750" y="6487509"/>
              <a:ext cx="377743" cy="344444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28"/>
            <p:cNvSpPr>
              <a:spLocks/>
            </p:cNvSpPr>
            <p:nvPr userDrawn="1"/>
          </p:nvSpPr>
          <p:spPr bwMode="auto">
            <a:xfrm>
              <a:off x="5775610" y="6605024"/>
              <a:ext cx="316818" cy="22692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5385680" y="6605024"/>
              <a:ext cx="434611" cy="344447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 userDrawn="1"/>
        </p:nvSpPr>
        <p:spPr bwMode="auto">
          <a:xfrm>
            <a:off x="201616" y="4948090"/>
            <a:ext cx="2301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E303CAD6-5076-4488-90B2-13EF0B00CA17}" type="slidenum">
              <a:rPr lang="en-US" sz="1000" i="0" smtClean="0">
                <a:solidFill>
                  <a:prstClr val="black"/>
                </a:solidFill>
                <a:latin typeface="Verdana" charset="0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i="0" dirty="0" smtClean="0">
              <a:solidFill>
                <a:prstClr val="black"/>
              </a:solidFill>
              <a:latin typeface="Verdana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470" y="0"/>
            <a:ext cx="8466142" cy="820800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91550" y="4869657"/>
            <a:ext cx="552450" cy="273844"/>
          </a:xfrm>
          <a:prstGeom prst="rect">
            <a:avLst/>
          </a:prstGeom>
          <a:solidFill>
            <a:srgbClr val="E21A1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06E5D-40B9-48AA-AED3-3EF30A97FA38}" type="slidenum">
              <a:rPr lang="ru-RU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91550" y="4869657"/>
            <a:ext cx="552450" cy="273844"/>
          </a:xfrm>
          <a:prstGeom prst="rect">
            <a:avLst/>
          </a:prstGeom>
          <a:solidFill>
            <a:srgbClr val="E21A1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806E5D-40B9-48AA-AED3-3EF30A97FA38}" type="slidenum">
              <a:rPr lang="ru-RU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F15EC2-CE43-438E-8F3E-BB5BE778F599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F56E74D-A759-4AB6-B92B-8922F8F25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80"/>
            <a:ext cx="8229600" cy="82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для редактирования</a:t>
            </a:r>
          </a:p>
          <a:p>
            <a:pPr lvl="0"/>
            <a:r>
              <a:rPr lang="ru-RU" smtClean="0"/>
              <a:t>Нажмите для ввода текста</a:t>
            </a:r>
            <a:endParaRPr lang="en-US" smtClean="0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s://www.google.ru/url?sa=i&amp;rct=j&amp;q=&amp;esrc=s&amp;source=images&amp;cd=&amp;cad=rja&amp;uact=8&amp;ved=0ahUKEwj50IrO0_3PAhUBCSwKHa4kBJQQjRwIBw&amp;url=https://ru.wikipedia.org/wiki/%D0%A1%D0%B0%D0%BF%D1%81%D0%B0%D0%BD_(%D1%8D%D0%BB%D0%B5%D0%BA%D1%82%D1%80%D0%BE%D0%BF%D0%BE%D0%B5%D0%B7%D0%B4)&amp;bvm=bv.136811127,d.bGg&amp;psig=AFQjCNEHylRH72hO0tJYWuHz7iJcqeXBSw&amp;ust=147774938643178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Куйбышевская железная дорога"/>
          <p:cNvPicPr>
            <a:picLocks noChangeAspect="1" noChangeArrowheads="1"/>
          </p:cNvPicPr>
          <p:nvPr/>
        </p:nvPicPr>
        <p:blipFill>
          <a:blip r:embed="rId3" cstate="print"/>
          <a:srcRect l="11810" t="45120" r="2008"/>
          <a:stretch>
            <a:fillRect/>
          </a:stretch>
        </p:blipFill>
        <p:spPr bwMode="auto">
          <a:xfrm>
            <a:off x="0" y="0"/>
            <a:ext cx="91440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14" descr="C:\Natarius\RZD 2012\Форма хоккеистов\вставка красны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2675"/>
            <a:ext cx="91440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2"/>
          <p:cNvSpPr>
            <a:spLocks noGrp="1"/>
          </p:cNvSpPr>
          <p:nvPr>
            <p:ph type="ctrTitle"/>
          </p:nvPr>
        </p:nvSpPr>
        <p:spPr>
          <a:xfrm>
            <a:off x="1000125" y="2471738"/>
            <a:ext cx="5578475" cy="538162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Основные итоги работы железнодорожного транспорта в январе - феврале 2019 года</a:t>
            </a:r>
            <a:endParaRPr lang="ru-RU" sz="1600" i="1" dirty="0" smtClean="0">
              <a:latin typeface="Verdana" pitchFamily="34" charset="0"/>
            </a:endParaRPr>
          </a:p>
        </p:txBody>
      </p:sp>
      <p:sp>
        <p:nvSpPr>
          <p:cNvPr id="6148" name="Текст 6"/>
          <p:cNvSpPr>
            <a:spLocks noGrp="1"/>
          </p:cNvSpPr>
          <p:nvPr>
            <p:ph type="body" sz="quarter" idx="11"/>
          </p:nvPr>
        </p:nvSpPr>
        <p:spPr>
          <a:xfrm>
            <a:off x="276225" y="4698842"/>
            <a:ext cx="1037463" cy="246221"/>
          </a:xfrm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Март 2019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9511" name="Object 167"/>
          <p:cNvGraphicFramePr>
            <a:graphicFrameLocks noChangeAspect="1"/>
          </p:cNvGraphicFramePr>
          <p:nvPr/>
        </p:nvGraphicFramePr>
        <p:xfrm>
          <a:off x="5903913" y="1102847"/>
          <a:ext cx="24225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Worksheet" r:id="rId4" imgW="2867152" imgH="1142899" progId="Excel.Sheet.8">
                  <p:embed/>
                </p:oleObj>
              </mc:Choice>
              <mc:Fallback>
                <p:oleObj name="Worksheet" r:id="rId4" imgW="2867152" imgH="114289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1102847"/>
                        <a:ext cx="242252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951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58775" y="0"/>
            <a:ext cx="8456613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Объемы погрузки основных групп грузов </a:t>
            </a:r>
            <a:br>
              <a:rPr lang="ru-RU" sz="1600" dirty="0" smtClean="0">
                <a:latin typeface="Verdana" pitchFamily="34" charset="0"/>
              </a:rPr>
            </a:br>
            <a:r>
              <a:rPr lang="ru-RU" sz="1600" dirty="0" smtClean="0">
                <a:latin typeface="Verdana" pitchFamily="34" charset="0"/>
              </a:rPr>
              <a:t>в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январе - феврале 2019 г.</a:t>
            </a:r>
          </a:p>
        </p:txBody>
      </p:sp>
      <p:sp>
        <p:nvSpPr>
          <p:cNvPr id="569513" name="Прямоугольник 6"/>
          <p:cNvSpPr>
            <a:spLocks noChangeArrowheads="1"/>
          </p:cNvSpPr>
          <p:nvPr/>
        </p:nvSpPr>
        <p:spPr bwMode="auto">
          <a:xfrm>
            <a:off x="0" y="4319588"/>
            <a:ext cx="9140825" cy="6127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100" i="0" dirty="0"/>
              <a:t>В </a:t>
            </a:r>
            <a:r>
              <a:rPr lang="ru-RU" sz="1100" i="0" dirty="0" smtClean="0"/>
              <a:t>январе-феврале 2019 </a:t>
            </a:r>
            <a:r>
              <a:rPr lang="ru-RU" sz="1100" i="0" dirty="0"/>
              <a:t>г. погрузка увеличилась на </a:t>
            </a:r>
            <a:r>
              <a:rPr lang="ru-RU" sz="1100" i="0" dirty="0" smtClean="0"/>
              <a:t>0,9% </a:t>
            </a:r>
            <a:r>
              <a:rPr lang="ru-RU" sz="1100" i="0" dirty="0"/>
              <a:t>относительно прошлогоднего уровня. При этом в экспортном</a:t>
            </a:r>
            <a:r>
              <a:rPr lang="en-US" sz="1100" i="0" dirty="0"/>
              <a:t> </a:t>
            </a:r>
            <a:r>
              <a:rPr lang="ru-RU" sz="1100" i="0" dirty="0"/>
              <a:t>сообщении погрузка увеличилась на </a:t>
            </a:r>
            <a:r>
              <a:rPr lang="ru-RU" sz="1100" i="0" dirty="0" smtClean="0"/>
              <a:t>0,7%, </a:t>
            </a:r>
            <a:r>
              <a:rPr lang="ru-RU" sz="1100" i="0" dirty="0"/>
              <a:t>а во внутреннем – на </a:t>
            </a:r>
            <a:r>
              <a:rPr lang="ru-RU" sz="1100" i="0" dirty="0" smtClean="0"/>
              <a:t>1,0%. </a:t>
            </a:r>
            <a:r>
              <a:rPr lang="ru-RU" sz="1100" i="0" dirty="0"/>
              <a:t>Основной прирост общего объема погрузки обеспечен благодаря увеличению погрузки угля на экспорт </a:t>
            </a:r>
            <a:r>
              <a:rPr lang="ru-RU" sz="1100" i="0" dirty="0" smtClean="0"/>
              <a:t>(+5,0%).</a:t>
            </a:r>
            <a:endParaRPr lang="ru-RU" sz="1100" i="0" dirty="0"/>
          </a:p>
        </p:txBody>
      </p:sp>
      <p:graphicFrame>
        <p:nvGraphicFramePr>
          <p:cNvPr id="569510" name="Object 166"/>
          <p:cNvGraphicFramePr>
            <a:graphicFrameLocks noChangeAspect="1"/>
          </p:cNvGraphicFramePr>
          <p:nvPr/>
        </p:nvGraphicFramePr>
        <p:xfrm>
          <a:off x="1895475" y="952500"/>
          <a:ext cx="254793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Worksheet" r:id="rId6" imgW="3000470" imgH="1466819" progId="Excel.Sheet.8">
                  <p:embed/>
                </p:oleObj>
              </mc:Choice>
              <mc:Fallback>
                <p:oleObj name="Worksheet" r:id="rId6" imgW="3000470" imgH="1466819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952500"/>
                        <a:ext cx="2547938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9641" name="Group 297"/>
          <p:cNvGraphicFramePr>
            <a:graphicFrameLocks noGrp="1"/>
          </p:cNvGraphicFramePr>
          <p:nvPr/>
        </p:nvGraphicFramePr>
        <p:xfrm>
          <a:off x="968375" y="1831975"/>
          <a:ext cx="7173913" cy="2422692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6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Погружено, млн тонн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Темп прироста погрузки, 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 к 201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г.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них: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Всего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79,1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Уголь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Кокс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Нефтяные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Руды всякие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Черные металлы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Лесные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Мин.строительные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Удобрения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Хлебные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Прочие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69629" name="TextBox 10"/>
          <p:cNvSpPr txBox="1">
            <a:spLocks noChangeArrowheads="1"/>
          </p:cNvSpPr>
          <p:nvPr/>
        </p:nvSpPr>
        <p:spPr bwMode="auto">
          <a:xfrm>
            <a:off x="4654550" y="884238"/>
            <a:ext cx="20526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Экспортное</a:t>
            </a:r>
          </a:p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сообщение</a:t>
            </a:r>
          </a:p>
        </p:txBody>
      </p:sp>
      <p:sp>
        <p:nvSpPr>
          <p:cNvPr id="569630" name="TextBox 1"/>
          <p:cNvSpPr txBox="1">
            <a:spLocks noChangeArrowheads="1"/>
          </p:cNvSpPr>
          <p:nvPr/>
        </p:nvSpPr>
        <p:spPr bwMode="auto">
          <a:xfrm>
            <a:off x="6796088" y="912813"/>
            <a:ext cx="7842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+1,0%</a:t>
            </a:r>
            <a:endParaRPr lang="ru-RU" sz="1100" b="1" i="0" dirty="0">
              <a:solidFill>
                <a:srgbClr val="292929"/>
              </a:solidFill>
              <a:latin typeface="Verdana" pitchFamily="34" charset="0"/>
            </a:endParaRPr>
          </a:p>
        </p:txBody>
      </p:sp>
      <p:grpSp>
        <p:nvGrpSpPr>
          <p:cNvPr id="2" name=" 3"/>
          <p:cNvGrpSpPr>
            <a:grpSpLocks/>
          </p:cNvGrpSpPr>
          <p:nvPr/>
        </p:nvGrpSpPr>
        <p:grpSpPr bwMode="auto">
          <a:xfrm rot="301356">
            <a:off x="6875463" y="1147763"/>
            <a:ext cx="622300" cy="349250"/>
            <a:chOff x="4143" y="910"/>
            <a:chExt cx="407" cy="296"/>
          </a:xfrm>
        </p:grpSpPr>
        <p:pic>
          <p:nvPicPr>
            <p:cNvPr id="569637" name="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9638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2" name="TextBox 1"/>
          <p:cNvSpPr txBox="1">
            <a:spLocks noChangeArrowheads="1"/>
          </p:cNvSpPr>
          <p:nvPr/>
        </p:nvSpPr>
        <p:spPr bwMode="auto">
          <a:xfrm>
            <a:off x="2831073" y="860425"/>
            <a:ext cx="7842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+</a:t>
            </a:r>
            <a:r>
              <a:rPr lang="en-US" sz="1100" b="1" i="0" dirty="0" smtClean="0">
                <a:solidFill>
                  <a:srgbClr val="292929"/>
                </a:solidFill>
                <a:latin typeface="Verdana" pitchFamily="34" charset="0"/>
              </a:rPr>
              <a:t>0</a:t>
            </a:r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,7%</a:t>
            </a:r>
            <a:endParaRPr lang="ru-RU" sz="1100" b="1" i="0" dirty="0">
              <a:solidFill>
                <a:srgbClr val="292929"/>
              </a:solidFill>
              <a:latin typeface="Verdana" pitchFamily="34" charset="0"/>
            </a:endParaRPr>
          </a:p>
        </p:txBody>
      </p:sp>
      <p:grpSp>
        <p:nvGrpSpPr>
          <p:cNvPr id="3" name=" 3"/>
          <p:cNvGrpSpPr>
            <a:grpSpLocks/>
          </p:cNvGrpSpPr>
          <p:nvPr/>
        </p:nvGrpSpPr>
        <p:grpSpPr bwMode="auto">
          <a:xfrm rot="301356">
            <a:off x="2873375" y="1068388"/>
            <a:ext cx="635000" cy="358775"/>
            <a:chOff x="4143" y="910"/>
            <a:chExt cx="407" cy="296"/>
          </a:xfrm>
        </p:grpSpPr>
        <p:pic>
          <p:nvPicPr>
            <p:cNvPr id="569635" name="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9636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4" name="TextBox 9"/>
          <p:cNvSpPr txBox="1">
            <a:spLocks noChangeArrowheads="1"/>
          </p:cNvSpPr>
          <p:nvPr/>
        </p:nvSpPr>
        <p:spPr bwMode="auto">
          <a:xfrm>
            <a:off x="631825" y="838200"/>
            <a:ext cx="19081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 err="1">
                <a:solidFill>
                  <a:srgbClr val="000000"/>
                </a:solidFill>
                <a:latin typeface="Verdana" pitchFamily="34" charset="0"/>
              </a:rPr>
              <a:t>Внутрироссийское</a:t>
            </a: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 сообщение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3339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Динамика пассажирооборота и количества отправленных пассажиров </a:t>
            </a:r>
            <a:br>
              <a:rPr lang="ru-RU" sz="1600" dirty="0" smtClean="0">
                <a:latin typeface="Verdana" pitchFamily="34" charset="0"/>
              </a:rPr>
            </a:br>
            <a:r>
              <a:rPr lang="ru-RU" sz="1600" dirty="0" smtClean="0">
                <a:latin typeface="Verdana" pitchFamily="34" charset="0"/>
              </a:rPr>
              <a:t>на железнодорожном транспорте </a:t>
            </a:r>
            <a:r>
              <a:rPr lang="ru-RU" sz="1600" smtClean="0">
                <a:latin typeface="Verdana" pitchFamily="34" charset="0"/>
              </a:rPr>
              <a:t>в январе - феврале </a:t>
            </a:r>
            <a:r>
              <a:rPr lang="ru-RU" sz="1600" dirty="0" smtClean="0">
                <a:latin typeface="Verdana" pitchFamily="34" charset="0"/>
              </a:rPr>
              <a:t>2019 г., % </a:t>
            </a:r>
            <a:r>
              <a:rPr lang="ru-RU" sz="1600" smtClean="0">
                <a:latin typeface="Verdana" pitchFamily="34" charset="0"/>
              </a:rPr>
              <a:t>к январю - февралю </a:t>
            </a:r>
            <a:r>
              <a:rPr lang="ru-RU" sz="1600" dirty="0" smtClean="0">
                <a:latin typeface="Verdana" pitchFamily="34" charset="0"/>
              </a:rPr>
              <a:t>2018 г. 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39675" y="3344341"/>
          <a:ext cx="2385218" cy="464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4678871" y="2285494"/>
            <a:ext cx="1492250" cy="1169448"/>
          </a:xfrm>
          <a:prstGeom prst="wedgeRoundRectCallout">
            <a:avLst>
              <a:gd name="adj1" fmla="val 83101"/>
              <a:gd name="adj2" fmla="val 49433"/>
              <a:gd name="adj3" fmla="val 16667"/>
            </a:avLst>
          </a:prstGeom>
          <a:ln>
            <a:solidFill>
              <a:srgbClr val="E21A1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в поездах </a:t>
            </a:r>
            <a:r>
              <a:rPr lang="ru-RU" sz="105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«Сапсан» – 0,8  </a:t>
            </a:r>
            <a:r>
              <a:rPr lang="en-US" sz="105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105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+7,0</a:t>
            </a:r>
            <a:r>
              <a:rPr lang="en-US" sz="105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%)</a:t>
            </a:r>
            <a:r>
              <a:rPr lang="ru-RU" sz="105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1050" i="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4" descr="Image result for сапсан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7529" t="20788" r="29960" b="22241"/>
          <a:stretch>
            <a:fillRect/>
          </a:stretch>
        </p:blipFill>
        <p:spPr bwMode="auto">
          <a:xfrm>
            <a:off x="4844426" y="2397811"/>
            <a:ext cx="1074616" cy="469161"/>
          </a:xfrm>
          <a:prstGeom prst="rect">
            <a:avLst/>
          </a:prstGeom>
          <a:noFill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66929" y="3849854"/>
            <a:ext cx="3614370" cy="959048"/>
          </a:xfrm>
          <a:prstGeom prst="roundRect">
            <a:avLst>
              <a:gd name="adj" fmla="val 6643"/>
            </a:avLst>
          </a:prstGeom>
          <a:solidFill>
            <a:srgbClr val="F2F2F2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Высокоскоростными </a:t>
            </a:r>
            <a:r>
              <a:rPr lang="ru-RU" sz="11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поездами «Сапсан» </a:t>
            </a: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отправлено 0,8 млн. чел. (+7,0%). </a:t>
            </a:r>
          </a:p>
          <a:p>
            <a:pPr algn="just" eaLnBrk="0" hangingPunct="0">
              <a:spcBef>
                <a:spcPts val="600"/>
              </a:spcBef>
            </a:pP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Поездами «Ласточка» </a:t>
            </a:r>
            <a:r>
              <a:rPr lang="ru-RU" sz="11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Московскому центральному кольцу </a:t>
            </a: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отправлено </a:t>
            </a:r>
            <a:b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21,0 млн. чел. (+14,1%).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541520" y="944252"/>
            <a:ext cx="4440555" cy="922635"/>
          </a:xfrm>
          <a:prstGeom prst="roundRect">
            <a:avLst>
              <a:gd name="adj" fmla="val 9852"/>
            </a:avLst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 eaLnBrk="0" hangingPunct="0">
              <a:lnSpc>
                <a:spcPts val="1700"/>
              </a:lnSpc>
            </a:pP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оперативным данным, в январе-феврале 2019 г. </a:t>
            </a:r>
            <a:r>
              <a:rPr lang="ru-RU" sz="11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пассажирооборот возрос на +2,5%</a:t>
            </a:r>
            <a:r>
              <a:rPr lang="ru-RU" sz="11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результате увеличения пассажирооборота в дальнем следовании на +2,2%, в пригородном сообщении – на +3,1%.</a:t>
            </a:r>
            <a:endParaRPr lang="ru-RU" sz="11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683540" y="3561696"/>
            <a:ext cx="1458468" cy="1218820"/>
          </a:xfrm>
          <a:prstGeom prst="wedgeRoundRectCallout">
            <a:avLst>
              <a:gd name="adj1" fmla="val 83498"/>
              <a:gd name="adj2" fmla="val -30399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i="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поездах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i="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«Ласточка» </a:t>
            </a:r>
            <a:r>
              <a:rPr lang="ru-RU" sz="1000" i="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</a:t>
            </a:r>
            <a:r>
              <a:rPr lang="ru-RU" sz="1000" i="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МЦК </a:t>
            </a:r>
            <a:r>
              <a:rPr lang="ru-RU" sz="1000" i="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21,0 </a:t>
            </a:r>
            <a:r>
              <a:rPr lang="en-US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+14,1</a:t>
            </a:r>
            <a:r>
              <a:rPr lang="en-US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%)</a:t>
            </a:r>
            <a:r>
              <a:rPr lang="ru-RU" sz="1000" i="0" dirty="0" smtClean="0"/>
              <a:t> </a:t>
            </a:r>
            <a:endParaRPr lang="ru-RU" sz="1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 cstate="print"/>
          <a:srcRect l="1116"/>
          <a:stretch>
            <a:fillRect/>
          </a:stretch>
        </p:blipFill>
        <p:spPr bwMode="auto">
          <a:xfrm>
            <a:off x="5016499" y="3638551"/>
            <a:ext cx="736601" cy="638998"/>
          </a:xfrm>
          <a:prstGeom prst="rect">
            <a:avLst/>
          </a:prstGeom>
          <a:solidFill>
            <a:srgbClr val="FFFFFF">
              <a:shade val="85000"/>
            </a:srgbClr>
          </a:solidFill>
          <a:ln w="3175">
            <a:noFill/>
          </a:ln>
          <a:effectLst/>
        </p:spPr>
      </p:pic>
      <p:graphicFrame>
        <p:nvGraphicFramePr>
          <p:cNvPr id="13" name="Диаграмма 12"/>
          <p:cNvGraphicFramePr/>
          <p:nvPr/>
        </p:nvGraphicFramePr>
        <p:xfrm>
          <a:off x="186926" y="915987"/>
          <a:ext cx="4121947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442905" y="1989779"/>
          <a:ext cx="4552951" cy="283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Прямая соединительная линия 48"/>
          <p:cNvCxnSpPr/>
          <p:nvPr/>
        </p:nvCxnSpPr>
        <p:spPr>
          <a:xfrm>
            <a:off x="94129" y="1282804"/>
            <a:ext cx="894229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Заголовок 3"/>
          <p:cNvSpPr txBox="1">
            <a:spLocks/>
          </p:cNvSpPr>
          <p:nvPr/>
        </p:nvSpPr>
        <p:spPr bwMode="auto">
          <a:xfrm>
            <a:off x="0" y="0"/>
            <a:ext cx="9144000" cy="8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hangingPunct="0"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Объемные и качественные показатели работы* ОАО «РЖД» </a:t>
            </a:r>
          </a:p>
          <a:p>
            <a:pPr lvl="0" eaLnBrk="0" hangingPunct="0"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за январь </a:t>
            </a:r>
            <a:r>
              <a:rPr lang="ru-RU" sz="1600" i="0" dirty="0" smtClean="0">
                <a:latin typeface="Verdana" pitchFamily="34" charset="0"/>
              </a:rPr>
              <a:t>- февраль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lang="ru-RU" sz="1600" i="0" dirty="0" smtClean="0">
                <a:latin typeface="Verdana" pitchFamily="34" charset="0"/>
                <a:ea typeface="+mj-ea"/>
                <a:cs typeface="+mj-cs"/>
              </a:rPr>
              <a:t>2019 года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2" name="Прямоугольник 61"/>
          <p:cNvSpPr>
            <a:spLocks/>
          </p:cNvSpPr>
          <p:nvPr/>
        </p:nvSpPr>
        <p:spPr>
          <a:xfrm>
            <a:off x="5881511" y="3135487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Прямоугольник 62"/>
          <p:cNvSpPr>
            <a:spLocks/>
          </p:cNvSpPr>
          <p:nvPr/>
        </p:nvSpPr>
        <p:spPr>
          <a:xfrm>
            <a:off x="83637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Прямоугольник 63"/>
          <p:cNvSpPr>
            <a:spLocks/>
          </p:cNvSpPr>
          <p:nvPr/>
        </p:nvSpPr>
        <p:spPr>
          <a:xfrm>
            <a:off x="3107186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Прямоугольник 64"/>
          <p:cNvSpPr>
            <a:spLocks/>
          </p:cNvSpPr>
          <p:nvPr/>
        </p:nvSpPr>
        <p:spPr>
          <a:xfrm>
            <a:off x="6132447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Прямоугольник 65"/>
          <p:cNvSpPr>
            <a:spLocks/>
          </p:cNvSpPr>
          <p:nvPr/>
        </p:nvSpPr>
        <p:spPr>
          <a:xfrm>
            <a:off x="84644" y="880419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52663" y="1338426"/>
            <a:ext cx="2221072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Средний вес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грузового </a:t>
            </a: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поезда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10256" y="1338426"/>
            <a:ext cx="2481957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локомотива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2402" y="1338426"/>
            <a:ext cx="2173300" cy="27699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Участковая </a:t>
            </a:r>
            <a:r>
              <a:rPr lang="ru-RU" sz="12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</a:t>
            </a:r>
            <a:endParaRPr lang="ru-RU" sz="1200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15867" y="4828244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*оперативные данные</a:t>
            </a:r>
            <a:endParaRPr lang="ru-RU" sz="1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3227" y="867596"/>
            <a:ext cx="8640773" cy="432048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ru-RU" sz="15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Тарифный грузооборот 419,7 млрд. </a:t>
            </a:r>
            <a:r>
              <a:rPr lang="ru-RU" sz="1500" b="1" i="0" dirty="0" err="1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ткм</a:t>
            </a:r>
            <a:r>
              <a:rPr lang="ru-RU" sz="1500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500" i="0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1500" b="1" i="0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1,9% к январю-февралю 2018 г.</a:t>
            </a:r>
            <a:endParaRPr lang="ru-RU" sz="1500" b="1" i="0" dirty="0">
              <a:solidFill>
                <a:srgbClr val="0066A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299509" y="3047625"/>
            <a:ext cx="2786051" cy="461657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Транспортные происшествия</a:t>
            </a:r>
            <a:r>
              <a:rPr lang="en-US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события </a:t>
            </a:r>
            <a:r>
              <a:rPr lang="ru-RU" sz="800" i="0" dirty="0" smtClean="0">
                <a:latin typeface="Verdana" pitchFamily="34" charset="0"/>
              </a:rPr>
              <a:t>(опер. данные на 01.03.2019)</a:t>
            </a:r>
            <a:endParaRPr lang="ru-RU" sz="8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1259" y="3406653"/>
            <a:ext cx="2000232" cy="215436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buClr>
                <a:srgbClr val="E21A1A"/>
              </a:buClr>
              <a:buSzPct val="150000"/>
              <a:defRPr/>
            </a:pPr>
            <a:r>
              <a:rPr lang="ru-RU" sz="8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Инфраструктура ОАО «РЖД»</a:t>
            </a:r>
            <a:endParaRPr lang="ru-RU" sz="8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TextBox 60"/>
          <p:cNvSpPr txBox="1">
            <a:spLocks noChangeArrowheads="1"/>
          </p:cNvSpPr>
          <p:nvPr/>
        </p:nvSpPr>
        <p:spPr bwMode="auto">
          <a:xfrm>
            <a:off x="882529" y="1655200"/>
            <a:ext cx="1164488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+0,5%</a:t>
            </a:r>
            <a:endParaRPr lang="ru-RU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 3"/>
          <p:cNvSpPr/>
          <p:nvPr/>
        </p:nvSpPr>
        <p:spPr>
          <a:xfrm rot="19361272" flipV="1">
            <a:off x="1433933" y="1712162"/>
            <a:ext cx="556512" cy="57324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graphicFrame>
        <p:nvGraphicFramePr>
          <p:cNvPr id="38" name="Диаграмма 37"/>
          <p:cNvGraphicFramePr/>
          <p:nvPr/>
        </p:nvGraphicFramePr>
        <p:xfrm>
          <a:off x="6156927" y="3563815"/>
          <a:ext cx="2971396" cy="136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Прямоугольник 29"/>
          <p:cNvSpPr>
            <a:spLocks/>
          </p:cNvSpPr>
          <p:nvPr/>
        </p:nvSpPr>
        <p:spPr>
          <a:xfrm>
            <a:off x="87552" y="3135863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5361" y="3061641"/>
            <a:ext cx="2481957" cy="27699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доставки грузов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Прямоугольник 34"/>
          <p:cNvSpPr>
            <a:spLocks/>
          </p:cNvSpPr>
          <p:nvPr/>
        </p:nvSpPr>
        <p:spPr>
          <a:xfrm>
            <a:off x="3131502" y="3131963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01496" y="3057741"/>
            <a:ext cx="2274067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Надежность доставки грузов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2" name="Диаграмма 65"/>
          <p:cNvGraphicFramePr>
            <a:graphicFrameLocks/>
          </p:cNvGraphicFramePr>
          <p:nvPr/>
        </p:nvGraphicFramePr>
        <p:xfrm>
          <a:off x="6493788" y="1796668"/>
          <a:ext cx="241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" name="Прямоугольник 78"/>
          <p:cNvSpPr/>
          <p:nvPr/>
        </p:nvSpPr>
        <p:spPr>
          <a:xfrm>
            <a:off x="6337571" y="2002749"/>
            <a:ext cx="1368152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>
              <a:lnSpc>
                <a:spcPct val="90000"/>
              </a:lnSpc>
              <a:defRPr/>
            </a:pPr>
            <a:r>
              <a:rPr lang="ru-RU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2189</a:t>
            </a:r>
          </a:p>
          <a:p>
            <a:pPr algn="ctr" defTabSz="622234">
              <a:lnSpc>
                <a:spcPct val="90000"/>
              </a:lnSpc>
              <a:defRPr/>
            </a:pP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тыс.ткм</a:t>
            </a:r>
            <a: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бр</a:t>
            </a:r>
            <a: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./</a:t>
            </a: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</a:t>
            </a:r>
            <a:r>
              <a:rPr lang="en-US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832006" y="1799695"/>
            <a:ext cx="918101" cy="486054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>
              <a:lnSpc>
                <a:spcPct val="90000"/>
              </a:lnSpc>
              <a:defRPr/>
            </a:pPr>
            <a:r>
              <a:rPr lang="ru-RU" sz="12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2204</a:t>
            </a:r>
          </a:p>
          <a:p>
            <a:pPr algn="ctr" defTabSz="622234">
              <a:lnSpc>
                <a:spcPct val="90000"/>
              </a:lnSpc>
              <a:defRPr/>
            </a:pPr>
            <a:r>
              <a:rPr lang="ru-RU" sz="1000" i="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тыс.ткм</a:t>
            </a:r>
            <a:r>
              <a:rPr lang="ru-RU" sz="10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i="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бр</a:t>
            </a:r>
            <a:r>
              <a:rPr lang="ru-RU" sz="10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./</a:t>
            </a:r>
            <a:r>
              <a:rPr lang="ru-RU" sz="1000" i="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</a:t>
            </a:r>
            <a:r>
              <a:rPr lang="en-US" sz="10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1000" i="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1" name="Диаграмма 30"/>
          <p:cNvGraphicFramePr>
            <a:graphicFrameLocks/>
          </p:cNvGraphicFramePr>
          <p:nvPr/>
        </p:nvGraphicFramePr>
        <p:xfrm>
          <a:off x="0" y="3366336"/>
          <a:ext cx="3000364" cy="1563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8" name="Диаграмма 87"/>
          <p:cNvGraphicFramePr>
            <a:graphicFrameLocks/>
          </p:cNvGraphicFramePr>
          <p:nvPr/>
        </p:nvGraphicFramePr>
        <p:xfrm>
          <a:off x="3101973" y="3438340"/>
          <a:ext cx="3109529" cy="143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0" name="TextBox 60"/>
          <p:cNvSpPr txBox="1">
            <a:spLocks noChangeArrowheads="1"/>
          </p:cNvSpPr>
          <p:nvPr/>
        </p:nvSpPr>
        <p:spPr bwMode="auto">
          <a:xfrm>
            <a:off x="6947770" y="1765647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1400" b="1" i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+0,7%</a:t>
            </a:r>
            <a:endParaRPr lang="ru-RU" sz="1400" b="1" i="0" dirty="0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3" name="Диаграмма 65"/>
          <p:cNvGraphicFramePr>
            <a:graphicFrameLocks/>
          </p:cNvGraphicFramePr>
          <p:nvPr/>
        </p:nvGraphicFramePr>
        <p:xfrm>
          <a:off x="284495" y="1821276"/>
          <a:ext cx="2754500" cy="130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4" name="Прямоугольник 93"/>
          <p:cNvSpPr/>
          <p:nvPr/>
        </p:nvSpPr>
        <p:spPr>
          <a:xfrm>
            <a:off x="616199" y="1942598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>
              <a:lnSpc>
                <a:spcPct val="90000"/>
              </a:lnSpc>
              <a:defRPr/>
            </a:pPr>
            <a:r>
              <a:rPr lang="en-US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3,4 </a:t>
            </a:r>
            <a:r>
              <a:rPr lang="ru-RU" sz="12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км/час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847348" y="1942598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>
              <a:lnSpc>
                <a:spcPct val="90000"/>
              </a:lnSpc>
              <a:defRPr/>
            </a:pPr>
            <a:r>
              <a:rPr lang="ru-RU" sz="12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43,6</a:t>
            </a:r>
          </a:p>
          <a:p>
            <a:pPr algn="ctr" defTabSz="622234">
              <a:lnSpc>
                <a:spcPct val="90000"/>
              </a:lnSpc>
              <a:defRPr/>
            </a:pPr>
            <a:r>
              <a:rPr lang="ru-RU" sz="1200" i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км/час</a:t>
            </a:r>
          </a:p>
        </p:txBody>
      </p:sp>
      <p:graphicFrame>
        <p:nvGraphicFramePr>
          <p:cNvPr id="98" name="Диаграмма 65"/>
          <p:cNvGraphicFramePr>
            <a:graphicFrameLocks/>
          </p:cNvGraphicFramePr>
          <p:nvPr/>
        </p:nvGraphicFramePr>
        <p:xfrm>
          <a:off x="3511300" y="1309266"/>
          <a:ext cx="2473748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1" name=" 3"/>
          <p:cNvSpPr/>
          <p:nvPr/>
        </p:nvSpPr>
        <p:spPr>
          <a:xfrm rot="18774978" flipV="1">
            <a:off x="7458415" y="1953875"/>
            <a:ext cx="513514" cy="486778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4313113" y="1722231"/>
            <a:ext cx="88836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+0,5%</a:t>
            </a:r>
          </a:p>
        </p:txBody>
      </p:sp>
      <p:sp>
        <p:nvSpPr>
          <p:cNvPr id="56" name=" 3"/>
          <p:cNvSpPr/>
          <p:nvPr/>
        </p:nvSpPr>
        <p:spPr>
          <a:xfrm rot="17677477" flipV="1">
            <a:off x="4540829" y="1745580"/>
            <a:ext cx="452583" cy="68457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41" name="TextBox 60"/>
          <p:cNvSpPr txBox="1">
            <a:spLocks noChangeArrowheads="1"/>
          </p:cNvSpPr>
          <p:nvPr/>
        </p:nvSpPr>
        <p:spPr bwMode="auto">
          <a:xfrm>
            <a:off x="4023394" y="3389318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1400" b="1" i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+1,7 п.п.</a:t>
            </a:r>
            <a:endParaRPr lang="ru-RU" sz="1400" b="1" i="0" dirty="0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 3"/>
          <p:cNvSpPr/>
          <p:nvPr/>
        </p:nvSpPr>
        <p:spPr>
          <a:xfrm rot="18633296" flipV="1">
            <a:off x="4464842" y="3490997"/>
            <a:ext cx="556512" cy="57324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34" name=" 3"/>
          <p:cNvSpPr/>
          <p:nvPr/>
        </p:nvSpPr>
        <p:spPr>
          <a:xfrm rot="18601664" flipV="1">
            <a:off x="1408138" y="3560501"/>
            <a:ext cx="556512" cy="57324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86" name="TextBox 60"/>
          <p:cNvSpPr txBox="1">
            <a:spLocks noChangeArrowheads="1"/>
          </p:cNvSpPr>
          <p:nvPr/>
        </p:nvSpPr>
        <p:spPr bwMode="auto">
          <a:xfrm>
            <a:off x="996441" y="3429107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1400" b="1" i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+1,5%</a:t>
            </a:r>
            <a:endParaRPr lang="ru-RU" sz="1400" b="1" i="0" dirty="0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latin typeface="Verdana" pitchFamily="34" charset="0"/>
              </a:rPr>
              <a:t>Динамика индексов цен производителей промышленной продукции и тарифов с 2004 г.*, рост к декабрю 2003 г., раз</a:t>
            </a:r>
            <a:endParaRPr lang="ru-RU" sz="1600" dirty="0">
              <a:latin typeface="Verdana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2316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3" y="4083925"/>
            <a:ext cx="3905510" cy="432041"/>
          </a:xfrm>
          <a:prstGeom prst="rect">
            <a:avLst/>
          </a:prstGeom>
          <a:noFill/>
        </p:spPr>
        <p:txBody>
          <a:bodyPr wrap="square" lIns="91131" tIns="45565" rIns="91131" bIns="45565" anchor="ctr">
            <a:noAutofit/>
          </a:bodyPr>
          <a:lstStyle/>
          <a:p>
            <a:pPr defTabSz="620196" fontAlgn="base">
              <a:lnSpc>
                <a:spcPct val="90000"/>
              </a:lnSpc>
              <a:spcBef>
                <a:spcPct val="0"/>
              </a:spcBef>
              <a:buClr>
                <a:srgbClr val="0066A1"/>
              </a:buClr>
              <a:buSzPct val="120000"/>
              <a:buFont typeface="Wingdings" pitchFamily="2" charset="2"/>
              <a:buChar char="§"/>
              <a:defRPr/>
            </a:pPr>
            <a:endParaRPr lang="ru-RU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163061" y="942058"/>
          <a:ext cx="8841922" cy="386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46157</TotalTime>
  <Words>599</Words>
  <Application>Microsoft Office PowerPoint</Application>
  <PresentationFormat>Экран (16:9)</PresentationFormat>
  <Paragraphs>185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8_Тема Office</vt:lpstr>
      <vt:lpstr>Worksheet</vt:lpstr>
      <vt:lpstr>Основные итоги работы железнодорожного транспорта в январе - феврале 2019 года</vt:lpstr>
      <vt:lpstr>Объемы погрузки основных групп грузов  в январе - феврале 2019 г.</vt:lpstr>
      <vt:lpstr>Динамика пассажирооборота и количества отправленных пассажиров  на железнодорожном транспорте в январе - феврале 2019 г., % к январю - февралю 2018 г. </vt:lpstr>
      <vt:lpstr>Презентация PowerPoint</vt:lpstr>
      <vt:lpstr>Динамика индексов цен производителей промышленной продукции и тарифов с 2004 г.*, рост к декабрю 2003 г., раз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итоги работы железнодорожного транспорта</dc:title>
  <dc:creator>ЦЭКР РЖД</dc:creator>
  <cp:lastModifiedBy>Викулова Ирина Алексеевна</cp:lastModifiedBy>
  <cp:revision>5435</cp:revision>
  <dcterms:created xsi:type="dcterms:W3CDTF">2008-06-13T08:38:18Z</dcterms:created>
  <dcterms:modified xsi:type="dcterms:W3CDTF">2019-04-10T04:18:04Z</dcterms:modified>
</cp:coreProperties>
</file>